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1" r:id="rId17"/>
    <p:sldId id="272" r:id="rId18"/>
    <p:sldId id="273" r:id="rId19"/>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DM Sans" pitchFamily="2" charset="0"/>
      <p:regular r:id="rId22"/>
      <p:bold r:id="rId23"/>
      <p:italic r:id="rId24"/>
      <p:boldItalic r:id="rId25"/>
    </p:embeddedFont>
    <p:embeddedFont>
      <p:font typeface="DM Sans Bold" charset="0"/>
      <p:regular r:id="rId26"/>
    </p:embeddedFont>
    <p:embeddedFont>
      <p:font typeface="DM Sans Medium" pitchFamily="2"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6" d="100"/>
          <a:sy n="66" d="100"/>
        </p:scale>
        <p:origin x="93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8.png"/><Relationship Id="rId18" Type="http://schemas.openxmlformats.org/officeDocument/2006/relationships/image" Target="../media/image36.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5.svg"/><Relationship Id="rId1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4.png"/><Relationship Id="rId5" Type="http://schemas.openxmlformats.org/officeDocument/2006/relationships/image" Target="../media/image10.png"/><Relationship Id="rId15" Type="http://schemas.openxmlformats.org/officeDocument/2006/relationships/image" Target="../media/image44.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29.sv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sv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21.svg"/><Relationship Id="rId9" Type="http://schemas.openxmlformats.org/officeDocument/2006/relationships/image" Target="../media/image50.svg"/></Relationships>
</file>

<file path=ppt/slides/_rels/slide1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20.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3.png"/><Relationship Id="rId5" Type="http://schemas.openxmlformats.org/officeDocument/2006/relationships/image" Target="../media/image46.png"/><Relationship Id="rId10" Type="http://schemas.openxmlformats.org/officeDocument/2006/relationships/image" Target="../media/image52.svg"/><Relationship Id="rId4" Type="http://schemas.openxmlformats.org/officeDocument/2006/relationships/image" Target="../media/image21.sv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28.png"/><Relationship Id="rId18" Type="http://schemas.openxmlformats.org/officeDocument/2006/relationships/image" Target="../media/image52.svg"/><Relationship Id="rId26" Type="http://schemas.openxmlformats.org/officeDocument/2006/relationships/image" Target="../media/image50.svg"/><Relationship Id="rId3" Type="http://schemas.openxmlformats.org/officeDocument/2006/relationships/image" Target="../media/image55.png"/><Relationship Id="rId21" Type="http://schemas.openxmlformats.org/officeDocument/2006/relationships/image" Target="../media/image68.png"/><Relationship Id="rId7" Type="http://schemas.openxmlformats.org/officeDocument/2006/relationships/image" Target="../media/image14.png"/><Relationship Id="rId12" Type="http://schemas.openxmlformats.org/officeDocument/2006/relationships/image" Target="../media/image62.svg"/><Relationship Id="rId17" Type="http://schemas.openxmlformats.org/officeDocument/2006/relationships/image" Target="../media/image51.png"/><Relationship Id="rId25" Type="http://schemas.openxmlformats.org/officeDocument/2006/relationships/image" Target="../media/image49.png"/><Relationship Id="rId2" Type="http://schemas.openxmlformats.org/officeDocument/2006/relationships/image" Target="../media/image54.png"/><Relationship Id="rId16" Type="http://schemas.openxmlformats.org/officeDocument/2006/relationships/image" Target="../media/image65.svg"/><Relationship Id="rId20" Type="http://schemas.openxmlformats.org/officeDocument/2006/relationships/image" Target="../media/image67.svg"/><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image" Target="../media/image24.png"/><Relationship Id="rId24" Type="http://schemas.openxmlformats.org/officeDocument/2006/relationships/image" Target="../media/image71.svg"/><Relationship Id="rId5" Type="http://schemas.openxmlformats.org/officeDocument/2006/relationships/image" Target="../media/image57.png"/><Relationship Id="rId15" Type="http://schemas.openxmlformats.org/officeDocument/2006/relationships/image" Target="../media/image64.png"/><Relationship Id="rId23" Type="http://schemas.openxmlformats.org/officeDocument/2006/relationships/image" Target="../media/image70.png"/><Relationship Id="rId28" Type="http://schemas.openxmlformats.org/officeDocument/2006/relationships/image" Target="../media/image36.svg"/><Relationship Id="rId10" Type="http://schemas.openxmlformats.org/officeDocument/2006/relationships/image" Target="../media/image61.svg"/><Relationship Id="rId19" Type="http://schemas.openxmlformats.org/officeDocument/2006/relationships/image" Target="../media/image66.png"/><Relationship Id="rId4" Type="http://schemas.openxmlformats.org/officeDocument/2006/relationships/image" Target="../media/image56.svg"/><Relationship Id="rId9" Type="http://schemas.openxmlformats.org/officeDocument/2006/relationships/image" Target="../media/image60.png"/><Relationship Id="rId14" Type="http://schemas.openxmlformats.org/officeDocument/2006/relationships/image" Target="../media/image63.svg"/><Relationship Id="rId22" Type="http://schemas.openxmlformats.org/officeDocument/2006/relationships/image" Target="../media/image69.svg"/><Relationship Id="rId27"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1.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1"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US"/>
          </a:p>
        </p:txBody>
      </p:sp>
      <p:sp>
        <p:nvSpPr>
          <p:cNvPr id="17" name="TextBox 17"/>
          <p:cNvSpPr txBox="1"/>
          <p:nvPr/>
        </p:nvSpPr>
        <p:spPr>
          <a:xfrm>
            <a:off x="2097178" y="2056717"/>
            <a:ext cx="14419184" cy="4813466"/>
          </a:xfrm>
          <a:prstGeom prst="rect">
            <a:avLst/>
          </a:prstGeom>
        </p:spPr>
        <p:txBody>
          <a:bodyPr lIns="0" tIns="0" rIns="0" bIns="0" rtlCol="0" anchor="t">
            <a:spAutoFit/>
          </a:bodyPr>
          <a:lstStyle/>
          <a:p>
            <a:pPr algn="ctr">
              <a:lnSpc>
                <a:spcPts val="9340"/>
              </a:lnSpc>
            </a:pPr>
            <a:r>
              <a:rPr lang="en-US" sz="9936" dirty="0">
                <a:solidFill>
                  <a:srgbClr val="000000"/>
                </a:solidFill>
                <a:latin typeface="DM Sans Bold"/>
              </a:rPr>
              <a:t>Steam Recommendation System &amp;  Sentiment Analysis</a:t>
            </a:r>
          </a:p>
        </p:txBody>
      </p:sp>
      <p:sp>
        <p:nvSpPr>
          <p:cNvPr id="18" name="TextBox 18"/>
          <p:cNvSpPr txBox="1"/>
          <p:nvPr/>
        </p:nvSpPr>
        <p:spPr>
          <a:xfrm>
            <a:off x="1676400" y="7150151"/>
            <a:ext cx="15162122" cy="1147943"/>
          </a:xfrm>
          <a:prstGeom prst="rect">
            <a:avLst/>
          </a:prstGeom>
        </p:spPr>
        <p:txBody>
          <a:bodyPr wrap="square" lIns="0" tIns="0" rIns="0" bIns="0" rtlCol="0" anchor="t">
            <a:spAutoFit/>
          </a:bodyPr>
          <a:lstStyle/>
          <a:p>
            <a:pPr algn="ctr">
              <a:lnSpc>
                <a:spcPts val="4381"/>
              </a:lnSpc>
            </a:pPr>
            <a:r>
              <a:rPr lang="en-US" sz="4381" spc="-87" dirty="0">
                <a:solidFill>
                  <a:srgbClr val="000000"/>
                </a:solidFill>
                <a:latin typeface="DM Sans Bold"/>
              </a:rPr>
              <a:t>Presented by:</a:t>
            </a:r>
          </a:p>
          <a:p>
            <a:pPr algn="ctr">
              <a:lnSpc>
                <a:spcPts val="4381"/>
              </a:lnSpc>
            </a:pPr>
            <a:r>
              <a:rPr lang="en-US" sz="4381" spc="-87" dirty="0">
                <a:solidFill>
                  <a:srgbClr val="000000"/>
                </a:solidFill>
                <a:latin typeface="DM Sans Bold"/>
              </a:rPr>
              <a:t>Hatem </a:t>
            </a:r>
            <a:r>
              <a:rPr lang="en-US" sz="4381" spc="-87" dirty="0" err="1">
                <a:solidFill>
                  <a:srgbClr val="000000"/>
                </a:solidFill>
                <a:latin typeface="DM Sans Bold"/>
              </a:rPr>
              <a:t>Yousef,Wael</a:t>
            </a:r>
            <a:r>
              <a:rPr lang="en-US" sz="4381" spc="-87" dirty="0">
                <a:solidFill>
                  <a:srgbClr val="000000"/>
                </a:solidFill>
                <a:latin typeface="DM Sans Bold"/>
              </a:rPr>
              <a:t> </a:t>
            </a:r>
            <a:r>
              <a:rPr lang="en-US" sz="4381" spc="-87" dirty="0" err="1">
                <a:solidFill>
                  <a:srgbClr val="000000"/>
                </a:solidFill>
                <a:latin typeface="DM Sans Bold"/>
              </a:rPr>
              <a:t>Walid,Jamal</a:t>
            </a:r>
            <a:r>
              <a:rPr lang="en-US" sz="4381" spc="-87" dirty="0">
                <a:solidFill>
                  <a:srgbClr val="000000"/>
                </a:solidFill>
                <a:latin typeface="DM Sans Bold"/>
              </a:rPr>
              <a:t> </a:t>
            </a:r>
            <a:r>
              <a:rPr lang="en-US" sz="4381" spc="-87" dirty="0" err="1">
                <a:solidFill>
                  <a:srgbClr val="000000"/>
                </a:solidFill>
                <a:latin typeface="DM Sans Bold"/>
              </a:rPr>
              <a:t>Yaser,Ghufran</a:t>
            </a:r>
            <a:r>
              <a:rPr lang="en-US" sz="4381" spc="-87" dirty="0">
                <a:solidFill>
                  <a:srgbClr val="000000"/>
                </a:solidFill>
                <a:latin typeface="DM Sans Bold"/>
              </a:rPr>
              <a:t> Mahmoud</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grpSp>
        <p:nvGrpSpPr>
          <p:cNvPr id="3" name="Group 3"/>
          <p:cNvGrpSpPr/>
          <p:nvPr/>
        </p:nvGrpSpPr>
        <p:grpSpPr>
          <a:xfrm>
            <a:off x="2783389" y="1028700"/>
            <a:ext cx="8189478" cy="2268989"/>
            <a:chOff x="0" y="0"/>
            <a:chExt cx="3028146" cy="838983"/>
          </a:xfrm>
        </p:grpSpPr>
        <p:sp>
          <p:nvSpPr>
            <p:cNvPr id="4" name="Freeform 4"/>
            <p:cNvSpPr/>
            <p:nvPr/>
          </p:nvSpPr>
          <p:spPr>
            <a:xfrm>
              <a:off x="0" y="0"/>
              <a:ext cx="3028146" cy="838983"/>
            </a:xfrm>
            <a:custGeom>
              <a:avLst/>
              <a:gdLst/>
              <a:ahLst/>
              <a:cxnLst/>
              <a:rect l="l" t="t" r="r" b="b"/>
              <a:pathLst>
                <a:path w="3028146" h="838983">
                  <a:moveTo>
                    <a:pt x="14180" y="0"/>
                  </a:moveTo>
                  <a:lnTo>
                    <a:pt x="3013966" y="0"/>
                  </a:lnTo>
                  <a:cubicBezTo>
                    <a:pt x="3017726" y="0"/>
                    <a:pt x="3021333" y="1494"/>
                    <a:pt x="3023993" y="4153"/>
                  </a:cubicBezTo>
                  <a:cubicBezTo>
                    <a:pt x="3026652" y="6813"/>
                    <a:pt x="3028146" y="10419"/>
                    <a:pt x="3028146" y="14180"/>
                  </a:cubicBezTo>
                  <a:lnTo>
                    <a:pt x="3028146" y="824802"/>
                  </a:lnTo>
                  <a:cubicBezTo>
                    <a:pt x="3028146" y="828563"/>
                    <a:pt x="3026652" y="832170"/>
                    <a:pt x="3023993" y="834829"/>
                  </a:cubicBezTo>
                  <a:cubicBezTo>
                    <a:pt x="3021333" y="837489"/>
                    <a:pt x="3017726" y="838983"/>
                    <a:pt x="3013966" y="838983"/>
                  </a:cubicBezTo>
                  <a:lnTo>
                    <a:pt x="14180" y="838983"/>
                  </a:lnTo>
                  <a:cubicBezTo>
                    <a:pt x="10419" y="838983"/>
                    <a:pt x="6813" y="837489"/>
                    <a:pt x="4153" y="834829"/>
                  </a:cubicBezTo>
                  <a:cubicBezTo>
                    <a:pt x="1494" y="832170"/>
                    <a:pt x="0" y="828563"/>
                    <a:pt x="0" y="824802"/>
                  </a:cubicBezTo>
                  <a:lnTo>
                    <a:pt x="0" y="14180"/>
                  </a:lnTo>
                  <a:cubicBezTo>
                    <a:pt x="0" y="10419"/>
                    <a:pt x="1494" y="6813"/>
                    <a:pt x="4153" y="4153"/>
                  </a:cubicBezTo>
                  <a:cubicBezTo>
                    <a:pt x="6813" y="1494"/>
                    <a:pt x="10419" y="0"/>
                    <a:pt x="14180" y="0"/>
                  </a:cubicBezTo>
                  <a:close/>
                </a:path>
              </a:pathLst>
            </a:custGeom>
            <a:solidFill>
              <a:srgbClr val="8AB7E2"/>
            </a:solidFill>
            <a:ln w="9525" cap="sq">
              <a:solidFill>
                <a:srgbClr val="000000"/>
              </a:solidFill>
              <a:prstDash val="solid"/>
              <a:miter/>
            </a:ln>
          </p:spPr>
          <p:txBody>
            <a:bodyPr/>
            <a:lstStyle/>
            <a:p>
              <a:endParaRPr lang="en-US"/>
            </a:p>
          </p:txBody>
        </p:sp>
        <p:sp>
          <p:nvSpPr>
            <p:cNvPr id="5" name="TextBox 5"/>
            <p:cNvSpPr txBox="1"/>
            <p:nvPr/>
          </p:nvSpPr>
          <p:spPr>
            <a:xfrm>
              <a:off x="0" y="-38100"/>
              <a:ext cx="3028146" cy="8770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783389" y="3616776"/>
            <a:ext cx="8166297" cy="2519406"/>
            <a:chOff x="0" y="0"/>
            <a:chExt cx="3019574" cy="931577"/>
          </a:xfrm>
        </p:grpSpPr>
        <p:sp>
          <p:nvSpPr>
            <p:cNvPr id="7" name="Freeform 7"/>
            <p:cNvSpPr/>
            <p:nvPr/>
          </p:nvSpPr>
          <p:spPr>
            <a:xfrm>
              <a:off x="0" y="0"/>
              <a:ext cx="3019574" cy="931577"/>
            </a:xfrm>
            <a:custGeom>
              <a:avLst/>
              <a:gdLst/>
              <a:ahLst/>
              <a:cxnLst/>
              <a:rect l="l" t="t" r="r" b="b"/>
              <a:pathLst>
                <a:path w="3019574" h="931577">
                  <a:moveTo>
                    <a:pt x="14220" y="0"/>
                  </a:moveTo>
                  <a:lnTo>
                    <a:pt x="3005354" y="0"/>
                  </a:lnTo>
                  <a:cubicBezTo>
                    <a:pt x="3009125" y="0"/>
                    <a:pt x="3012742" y="1498"/>
                    <a:pt x="3015409" y="4165"/>
                  </a:cubicBezTo>
                  <a:cubicBezTo>
                    <a:pt x="3018076" y="6832"/>
                    <a:pt x="3019574" y="10449"/>
                    <a:pt x="3019574" y="14220"/>
                  </a:cubicBezTo>
                  <a:lnTo>
                    <a:pt x="3019574" y="917357"/>
                  </a:lnTo>
                  <a:cubicBezTo>
                    <a:pt x="3019574" y="925210"/>
                    <a:pt x="3013208" y="931577"/>
                    <a:pt x="3005354" y="931577"/>
                  </a:cubicBezTo>
                  <a:lnTo>
                    <a:pt x="14220" y="931577"/>
                  </a:lnTo>
                  <a:cubicBezTo>
                    <a:pt x="10449" y="931577"/>
                    <a:pt x="6832" y="930079"/>
                    <a:pt x="4165" y="927412"/>
                  </a:cubicBezTo>
                  <a:cubicBezTo>
                    <a:pt x="1498" y="924745"/>
                    <a:pt x="0" y="921128"/>
                    <a:pt x="0" y="917357"/>
                  </a:cubicBezTo>
                  <a:lnTo>
                    <a:pt x="0" y="14220"/>
                  </a:lnTo>
                  <a:cubicBezTo>
                    <a:pt x="0" y="10449"/>
                    <a:pt x="1498" y="6832"/>
                    <a:pt x="4165" y="4165"/>
                  </a:cubicBezTo>
                  <a:cubicBezTo>
                    <a:pt x="6832" y="1498"/>
                    <a:pt x="10449" y="0"/>
                    <a:pt x="14220" y="0"/>
                  </a:cubicBezTo>
                  <a:close/>
                </a:path>
              </a:pathLst>
            </a:custGeom>
            <a:solidFill>
              <a:srgbClr val="8AB7E2"/>
            </a:solidFill>
            <a:ln w="9525" cap="sq">
              <a:solidFill>
                <a:srgbClr val="000000"/>
              </a:solidFill>
              <a:prstDash val="solid"/>
              <a:miter/>
            </a:ln>
          </p:spPr>
          <p:txBody>
            <a:bodyPr/>
            <a:lstStyle/>
            <a:p>
              <a:endParaRPr lang="en-US"/>
            </a:p>
          </p:txBody>
        </p:sp>
        <p:sp>
          <p:nvSpPr>
            <p:cNvPr id="8" name="TextBox 8"/>
            <p:cNvSpPr txBox="1"/>
            <p:nvPr/>
          </p:nvSpPr>
          <p:spPr>
            <a:xfrm>
              <a:off x="0" y="-38100"/>
              <a:ext cx="3019574" cy="96967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2783389" y="6816147"/>
            <a:ext cx="8166297" cy="2442153"/>
            <a:chOff x="0" y="0"/>
            <a:chExt cx="3019574" cy="903012"/>
          </a:xfrm>
        </p:grpSpPr>
        <p:sp>
          <p:nvSpPr>
            <p:cNvPr id="10" name="Freeform 10"/>
            <p:cNvSpPr/>
            <p:nvPr/>
          </p:nvSpPr>
          <p:spPr>
            <a:xfrm>
              <a:off x="0" y="0"/>
              <a:ext cx="3019574" cy="903012"/>
            </a:xfrm>
            <a:custGeom>
              <a:avLst/>
              <a:gdLst/>
              <a:ahLst/>
              <a:cxnLst/>
              <a:rect l="l" t="t" r="r" b="b"/>
              <a:pathLst>
                <a:path w="3019574" h="903012">
                  <a:moveTo>
                    <a:pt x="14220" y="0"/>
                  </a:moveTo>
                  <a:lnTo>
                    <a:pt x="3005354" y="0"/>
                  </a:lnTo>
                  <a:cubicBezTo>
                    <a:pt x="3009125" y="0"/>
                    <a:pt x="3012742" y="1498"/>
                    <a:pt x="3015409" y="4165"/>
                  </a:cubicBezTo>
                  <a:cubicBezTo>
                    <a:pt x="3018076" y="6832"/>
                    <a:pt x="3019574" y="10449"/>
                    <a:pt x="3019574" y="14220"/>
                  </a:cubicBezTo>
                  <a:lnTo>
                    <a:pt x="3019574" y="888791"/>
                  </a:lnTo>
                  <a:cubicBezTo>
                    <a:pt x="3019574" y="896645"/>
                    <a:pt x="3013208" y="903012"/>
                    <a:pt x="3005354" y="903012"/>
                  </a:cubicBezTo>
                  <a:lnTo>
                    <a:pt x="14220" y="903012"/>
                  </a:lnTo>
                  <a:cubicBezTo>
                    <a:pt x="10449" y="903012"/>
                    <a:pt x="6832" y="901514"/>
                    <a:pt x="4165" y="898847"/>
                  </a:cubicBezTo>
                  <a:cubicBezTo>
                    <a:pt x="1498" y="896180"/>
                    <a:pt x="0" y="892563"/>
                    <a:pt x="0" y="888791"/>
                  </a:cubicBezTo>
                  <a:lnTo>
                    <a:pt x="0" y="14220"/>
                  </a:lnTo>
                  <a:cubicBezTo>
                    <a:pt x="0" y="10449"/>
                    <a:pt x="1498" y="6832"/>
                    <a:pt x="4165" y="4165"/>
                  </a:cubicBezTo>
                  <a:cubicBezTo>
                    <a:pt x="6832" y="1498"/>
                    <a:pt x="10449" y="0"/>
                    <a:pt x="14220" y="0"/>
                  </a:cubicBezTo>
                  <a:close/>
                </a:path>
              </a:pathLst>
            </a:custGeom>
            <a:solidFill>
              <a:srgbClr val="8AB7E2"/>
            </a:solidFill>
            <a:ln w="9525" cap="sq">
              <a:solidFill>
                <a:srgbClr val="000000"/>
              </a:solidFill>
              <a:prstDash val="solid"/>
              <a:miter/>
            </a:ln>
          </p:spPr>
          <p:txBody>
            <a:bodyPr/>
            <a:lstStyle/>
            <a:p>
              <a:endParaRPr lang="en-US"/>
            </a:p>
          </p:txBody>
        </p:sp>
        <p:sp>
          <p:nvSpPr>
            <p:cNvPr id="11" name="TextBox 11"/>
            <p:cNvSpPr txBox="1"/>
            <p:nvPr/>
          </p:nvSpPr>
          <p:spPr>
            <a:xfrm>
              <a:off x="0" y="-38100"/>
              <a:ext cx="3019574" cy="94111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Freeform 12"/>
          <p:cNvSpPr/>
          <p:nvPr/>
        </p:nvSpPr>
        <p:spPr>
          <a:xfrm rot="-8454452">
            <a:off x="11435570" y="305500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10800000">
            <a:off x="11311636" y="4925911"/>
            <a:ext cx="969021" cy="435179"/>
          </a:xfrm>
          <a:custGeom>
            <a:avLst/>
            <a:gdLst/>
            <a:ahLst/>
            <a:cxnLst/>
            <a:rect l="l" t="t" r="r" b="b"/>
            <a:pathLst>
              <a:path w="969021" h="435179">
                <a:moveTo>
                  <a:pt x="0" y="0"/>
                </a:moveTo>
                <a:lnTo>
                  <a:pt x="969021" y="0"/>
                </a:lnTo>
                <a:lnTo>
                  <a:pt x="969021" y="435178"/>
                </a:lnTo>
                <a:lnTo>
                  <a:pt x="0" y="435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rot="7866361">
            <a:off x="11467718" y="6685148"/>
            <a:ext cx="1012981" cy="454921"/>
          </a:xfrm>
          <a:custGeom>
            <a:avLst/>
            <a:gdLst/>
            <a:ahLst/>
            <a:cxnLst/>
            <a:rect l="l" t="t" r="r" b="b"/>
            <a:pathLst>
              <a:path w="1012981" h="454921">
                <a:moveTo>
                  <a:pt x="0" y="0"/>
                </a:moveTo>
                <a:lnTo>
                  <a:pt x="1012982" y="0"/>
                </a:lnTo>
                <a:lnTo>
                  <a:pt x="1012982" y="454920"/>
                </a:lnTo>
                <a:lnTo>
                  <a:pt x="0" y="454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a:off x="836656" y="8147608"/>
            <a:ext cx="1946733" cy="1700958"/>
          </a:xfrm>
          <a:custGeom>
            <a:avLst/>
            <a:gdLst/>
            <a:ahLst/>
            <a:cxnLst/>
            <a:rect l="l" t="t" r="r" b="b"/>
            <a:pathLst>
              <a:path w="1946733" h="1700958">
                <a:moveTo>
                  <a:pt x="0" y="0"/>
                </a:moveTo>
                <a:lnTo>
                  <a:pt x="1946733" y="0"/>
                </a:lnTo>
                <a:lnTo>
                  <a:pt x="1946733" y="1700958"/>
                </a:lnTo>
                <a:lnTo>
                  <a:pt x="0" y="17009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3152825" y="3683134"/>
            <a:ext cx="7388627" cy="1923091"/>
          </a:xfrm>
          <a:prstGeom prst="rect">
            <a:avLst/>
          </a:prstGeom>
        </p:spPr>
        <p:txBody>
          <a:bodyPr wrap="square" lIns="0" tIns="0" rIns="0" bIns="0" rtlCol="0" anchor="t">
            <a:spAutoFit/>
          </a:bodyPr>
          <a:lstStyle/>
          <a:p>
            <a:pPr marL="0" lvl="0" indent="0" algn="l">
              <a:lnSpc>
                <a:spcPts val="5065"/>
              </a:lnSpc>
            </a:pPr>
            <a:r>
              <a:rPr lang="en-US" sz="3399" dirty="0" err="1">
                <a:solidFill>
                  <a:srgbClr val="000000"/>
                </a:solidFill>
                <a:latin typeface="DM Sans"/>
              </a:rPr>
              <a:t>SteamSpy</a:t>
            </a:r>
            <a:r>
              <a:rPr lang="en-US" sz="3399" dirty="0">
                <a:solidFill>
                  <a:srgbClr val="000000"/>
                </a:solidFill>
                <a:latin typeface="DM Sans"/>
              </a:rPr>
              <a:t> API games data: “game </a:t>
            </a:r>
            <a:r>
              <a:rPr lang="en-US" sz="3399" dirty="0" err="1">
                <a:solidFill>
                  <a:srgbClr val="000000"/>
                </a:solidFill>
                <a:latin typeface="DM Sans"/>
              </a:rPr>
              <a:t>name”,”publisher”,”count</a:t>
            </a:r>
            <a:r>
              <a:rPr lang="en-US" sz="3399" dirty="0">
                <a:solidFill>
                  <a:srgbClr val="000000"/>
                </a:solidFill>
                <a:latin typeface="DM Sans"/>
              </a:rPr>
              <a:t> of negative reviews/positive”, etc....</a:t>
            </a:r>
          </a:p>
        </p:txBody>
      </p:sp>
      <p:sp>
        <p:nvSpPr>
          <p:cNvPr id="17" name="TextBox 17"/>
          <p:cNvSpPr txBox="1"/>
          <p:nvPr/>
        </p:nvSpPr>
        <p:spPr>
          <a:xfrm>
            <a:off x="3152824" y="6835588"/>
            <a:ext cx="7667575" cy="1923091"/>
          </a:xfrm>
          <a:prstGeom prst="rect">
            <a:avLst/>
          </a:prstGeom>
        </p:spPr>
        <p:txBody>
          <a:bodyPr wrap="square" lIns="0" tIns="0" rIns="0" bIns="0" rtlCol="0" anchor="t">
            <a:spAutoFit/>
          </a:bodyPr>
          <a:lstStyle/>
          <a:p>
            <a:pPr marL="0" lvl="0" indent="0" algn="l">
              <a:lnSpc>
                <a:spcPts val="5065"/>
              </a:lnSpc>
            </a:pPr>
            <a:r>
              <a:rPr lang="en-US" sz="3399" dirty="0">
                <a:solidFill>
                  <a:srgbClr val="000000"/>
                </a:solidFill>
                <a:latin typeface="DM Sans"/>
              </a:rPr>
              <a:t>Steam API reviews data: “review </a:t>
            </a:r>
            <a:r>
              <a:rPr lang="en-US" sz="3399" dirty="0" err="1">
                <a:solidFill>
                  <a:srgbClr val="000000"/>
                </a:solidFill>
                <a:latin typeface="DM Sans"/>
              </a:rPr>
              <a:t>text”,“type</a:t>
            </a:r>
            <a:r>
              <a:rPr lang="en-US" sz="3399" dirty="0">
                <a:solidFill>
                  <a:srgbClr val="000000"/>
                </a:solidFill>
                <a:latin typeface="DM Sans"/>
              </a:rPr>
              <a:t> of the </a:t>
            </a:r>
            <a:r>
              <a:rPr lang="en-US" sz="3399" dirty="0" err="1">
                <a:solidFill>
                  <a:srgbClr val="000000"/>
                </a:solidFill>
                <a:latin typeface="DM Sans"/>
              </a:rPr>
              <a:t>review”,”time</a:t>
            </a:r>
            <a:r>
              <a:rPr lang="en-US" sz="3399" dirty="0">
                <a:solidFill>
                  <a:srgbClr val="000000"/>
                </a:solidFill>
                <a:latin typeface="DM Sans"/>
              </a:rPr>
              <a:t> played before leaving a review”, etc....</a:t>
            </a:r>
          </a:p>
        </p:txBody>
      </p:sp>
      <p:sp>
        <p:nvSpPr>
          <p:cNvPr id="18" name="TextBox 18"/>
          <p:cNvSpPr txBox="1"/>
          <p:nvPr/>
        </p:nvSpPr>
        <p:spPr>
          <a:xfrm>
            <a:off x="12841530" y="3863072"/>
            <a:ext cx="4913070" cy="2043573"/>
          </a:xfrm>
          <a:prstGeom prst="rect">
            <a:avLst/>
          </a:prstGeom>
        </p:spPr>
        <p:txBody>
          <a:bodyPr wrap="square" lIns="0" tIns="0" rIns="0" bIns="0" rtlCol="0" anchor="t">
            <a:spAutoFit/>
          </a:bodyPr>
          <a:lstStyle/>
          <a:p>
            <a:pPr marL="0" lvl="1" indent="0" algn="ctr">
              <a:lnSpc>
                <a:spcPts val="7760"/>
              </a:lnSpc>
              <a:spcBef>
                <a:spcPct val="0"/>
              </a:spcBef>
            </a:pPr>
            <a:r>
              <a:rPr lang="en-US" sz="8000" dirty="0">
                <a:solidFill>
                  <a:srgbClr val="000000"/>
                </a:solidFill>
                <a:latin typeface="DM Sans Bold"/>
              </a:rPr>
              <a:t>Data Retrieved</a:t>
            </a:r>
          </a:p>
        </p:txBody>
      </p:sp>
      <p:sp>
        <p:nvSpPr>
          <p:cNvPr id="19" name="TextBox 19"/>
          <p:cNvSpPr txBox="1"/>
          <p:nvPr/>
        </p:nvSpPr>
        <p:spPr>
          <a:xfrm>
            <a:off x="13341915" y="6410000"/>
            <a:ext cx="3563270" cy="406146"/>
          </a:xfrm>
          <a:prstGeom prst="rect">
            <a:avLst/>
          </a:prstGeom>
        </p:spPr>
        <p:txBody>
          <a:bodyPr lIns="0" tIns="0" rIns="0" bIns="0" rtlCol="0" anchor="t">
            <a:spAutoFit/>
          </a:bodyPr>
          <a:lstStyle/>
          <a:p>
            <a:pPr algn="ctr">
              <a:lnSpc>
                <a:spcPts val="3132"/>
              </a:lnSpc>
            </a:pPr>
            <a:r>
              <a:rPr lang="en-US" sz="2900">
                <a:solidFill>
                  <a:srgbClr val="000000"/>
                </a:solidFill>
                <a:latin typeface="DM Sans"/>
              </a:rPr>
              <a:t>Exploring data</a:t>
            </a:r>
          </a:p>
        </p:txBody>
      </p:sp>
      <p:sp>
        <p:nvSpPr>
          <p:cNvPr id="20" name="TextBox 20"/>
          <p:cNvSpPr txBox="1"/>
          <p:nvPr/>
        </p:nvSpPr>
        <p:spPr>
          <a:xfrm>
            <a:off x="2933700" y="1239587"/>
            <a:ext cx="8115300" cy="1817292"/>
          </a:xfrm>
          <a:prstGeom prst="rect">
            <a:avLst/>
          </a:prstGeom>
        </p:spPr>
        <p:txBody>
          <a:bodyPr lIns="0" tIns="0" rIns="0" bIns="0" rtlCol="0" anchor="t">
            <a:spAutoFit/>
          </a:bodyPr>
          <a:lstStyle/>
          <a:p>
            <a:pPr algn="l">
              <a:lnSpc>
                <a:spcPts val="4759"/>
              </a:lnSpc>
            </a:pPr>
            <a:r>
              <a:rPr lang="en-US" sz="3399" dirty="0">
                <a:solidFill>
                  <a:srgbClr val="000000"/>
                </a:solidFill>
                <a:latin typeface="DM Sans"/>
              </a:rPr>
              <a:t>Steam API games data: “descriptions”, “</a:t>
            </a:r>
            <a:r>
              <a:rPr lang="en-US" sz="3399" dirty="0" err="1">
                <a:solidFill>
                  <a:srgbClr val="000000"/>
                </a:solidFill>
                <a:latin typeface="DM Sans"/>
              </a:rPr>
              <a:t>media”,“PC</a:t>
            </a:r>
            <a:r>
              <a:rPr lang="en-US" sz="3399" dirty="0">
                <a:solidFill>
                  <a:srgbClr val="000000"/>
                </a:solidFill>
                <a:latin typeface="DM Sans"/>
              </a:rPr>
              <a:t> </a:t>
            </a:r>
            <a:r>
              <a:rPr lang="en-US" sz="3399" dirty="0" err="1">
                <a:solidFill>
                  <a:srgbClr val="000000"/>
                </a:solidFill>
                <a:latin typeface="DM Sans"/>
              </a:rPr>
              <a:t>requirement”,”game</a:t>
            </a:r>
            <a:r>
              <a:rPr lang="en-US" sz="3399" dirty="0">
                <a:solidFill>
                  <a:srgbClr val="000000"/>
                </a:solidFill>
                <a:latin typeface="DM Sans"/>
              </a:rPr>
              <a:t> name”</a:t>
            </a:r>
          </a:p>
          <a:p>
            <a:pPr algn="l">
              <a:lnSpc>
                <a:spcPts val="4759"/>
              </a:lnSpc>
            </a:pPr>
            <a:r>
              <a:rPr lang="en-US" sz="3399" dirty="0">
                <a:solidFill>
                  <a:srgbClr val="000000"/>
                </a:solidFill>
                <a:latin typeface="DM Sans"/>
              </a:rPr>
              <a:t>“date of release”, etc.....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2714237" y="5095875"/>
            <a:ext cx="13116381" cy="1505361"/>
          </a:xfrm>
          <a:prstGeom prst="rect">
            <a:avLst/>
          </a:prstGeom>
        </p:spPr>
        <p:txBody>
          <a:bodyPr lIns="0" tIns="0" rIns="0" bIns="0" rtlCol="0" anchor="t">
            <a:spAutoFit/>
          </a:bodyPr>
          <a:lstStyle/>
          <a:p>
            <a:pPr marL="0" lvl="0" indent="0" algn="ctr">
              <a:lnSpc>
                <a:spcPts val="4020"/>
              </a:lnSpc>
              <a:spcBef>
                <a:spcPct val="0"/>
              </a:spcBef>
            </a:pPr>
            <a:r>
              <a:rPr lang="en-US" sz="2978" spc="178" dirty="0">
                <a:solidFill>
                  <a:srgbClr val="000000"/>
                </a:solidFill>
                <a:latin typeface="DM Sans"/>
              </a:rPr>
              <a:t>Data preprocessing and cleaning are essential steps to prepare data for analysis, ensuring that the dataset is accurate, consistent, and ready for further processing.</a:t>
            </a:r>
          </a:p>
        </p:txBody>
      </p:sp>
      <p:sp>
        <p:nvSpPr>
          <p:cNvPr id="4" name="TextBox 4"/>
          <p:cNvSpPr txBox="1"/>
          <p:nvPr/>
        </p:nvSpPr>
        <p:spPr>
          <a:xfrm>
            <a:off x="4502359" y="1725734"/>
            <a:ext cx="9283282" cy="2433066"/>
          </a:xfrm>
          <a:prstGeom prst="rect">
            <a:avLst/>
          </a:prstGeom>
        </p:spPr>
        <p:txBody>
          <a:bodyPr lIns="0" tIns="0" rIns="0" bIns="0" rtlCol="0" anchor="t">
            <a:spAutoFit/>
          </a:bodyPr>
          <a:lstStyle/>
          <a:p>
            <a:pPr algn="ctr">
              <a:lnSpc>
                <a:spcPts val="9312"/>
              </a:lnSpc>
            </a:pPr>
            <a:r>
              <a:rPr lang="en-US" sz="9600" dirty="0">
                <a:solidFill>
                  <a:srgbClr val="000000"/>
                </a:solidFill>
                <a:latin typeface="DM Sans Bold"/>
              </a:rPr>
              <a:t>Data Preprocessing</a:t>
            </a:r>
          </a:p>
        </p:txBody>
      </p:sp>
      <p:sp>
        <p:nvSpPr>
          <p:cNvPr id="5" name="Freeform 5"/>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8" name="Freeform 8"/>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9" name="Freeform 9"/>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0" name="Freeform 10"/>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1" name="Freeform 11"/>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2" name="Freeform 12"/>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3" name="Freeform 13"/>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4" name="Freeform 14"/>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5" name="Freeform 15"/>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6" name="Freeform 16"/>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7" name="Freeform 17"/>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8" name="TextBox 18"/>
          <p:cNvSpPr txBox="1"/>
          <p:nvPr/>
        </p:nvSpPr>
        <p:spPr>
          <a:xfrm>
            <a:off x="2231857" y="7371765"/>
            <a:ext cx="13598761" cy="1180465"/>
          </a:xfrm>
          <a:prstGeom prst="rect">
            <a:avLst/>
          </a:prstGeom>
        </p:spPr>
        <p:txBody>
          <a:bodyPr lIns="0" tIns="0" rIns="0" bIns="0" rtlCol="0" anchor="t">
            <a:spAutoFit/>
          </a:bodyPr>
          <a:lstStyle/>
          <a:p>
            <a:pPr algn="ctr">
              <a:lnSpc>
                <a:spcPts val="4759"/>
              </a:lnSpc>
            </a:pPr>
            <a:r>
              <a:rPr lang="en-US" sz="3399">
                <a:solidFill>
                  <a:srgbClr val="000000"/>
                </a:solidFill>
                <a:latin typeface="DM Sans"/>
              </a:rPr>
              <a:t>Data cleaning is often referred to as the lengthiest part of any project. So, we will break it up into sections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2714237" y="5095875"/>
            <a:ext cx="4050269" cy="1080680"/>
          </a:xfrm>
          <a:prstGeom prst="rect">
            <a:avLst/>
          </a:prstGeom>
        </p:spPr>
        <p:txBody>
          <a:bodyPr lIns="0" tIns="0" rIns="0" bIns="0" rtlCol="0" anchor="t">
            <a:spAutoFit/>
          </a:bodyPr>
          <a:lstStyle/>
          <a:p>
            <a:pPr marL="681644" lvl="1" indent="-340822" algn="l">
              <a:lnSpc>
                <a:spcPts val="4262"/>
              </a:lnSpc>
              <a:buFont typeface="Arial"/>
              <a:buChar char="•"/>
            </a:pPr>
            <a:r>
              <a:rPr lang="en-US" sz="3157" spc="189" dirty="0">
                <a:solidFill>
                  <a:srgbClr val="000000"/>
                </a:solidFill>
                <a:latin typeface="DM Sans"/>
              </a:rPr>
              <a:t>Dealing with null values</a:t>
            </a:r>
          </a:p>
        </p:txBody>
      </p:sp>
      <p:sp>
        <p:nvSpPr>
          <p:cNvPr id="4" name="TextBox 4"/>
          <p:cNvSpPr txBox="1"/>
          <p:nvPr/>
        </p:nvSpPr>
        <p:spPr>
          <a:xfrm>
            <a:off x="4502359" y="1238250"/>
            <a:ext cx="9283282" cy="2433066"/>
          </a:xfrm>
          <a:prstGeom prst="rect">
            <a:avLst/>
          </a:prstGeom>
        </p:spPr>
        <p:txBody>
          <a:bodyPr lIns="0" tIns="0" rIns="0" bIns="0" rtlCol="0" anchor="t">
            <a:spAutoFit/>
          </a:bodyPr>
          <a:lstStyle/>
          <a:p>
            <a:pPr algn="ctr">
              <a:lnSpc>
                <a:spcPts val="9312"/>
              </a:lnSpc>
            </a:pPr>
            <a:r>
              <a:rPr lang="en-US" sz="9600" dirty="0">
                <a:solidFill>
                  <a:srgbClr val="000000"/>
                </a:solidFill>
                <a:latin typeface="DM Sans Bold"/>
              </a:rPr>
              <a:t>Data Preprocessing</a:t>
            </a:r>
          </a:p>
        </p:txBody>
      </p:sp>
      <p:sp>
        <p:nvSpPr>
          <p:cNvPr id="5" name="Freeform 5"/>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8" name="Freeform 8"/>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9" name="Freeform 9"/>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0" name="Freeform 10"/>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1" name="Freeform 11"/>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2" name="Freeform 12"/>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3" name="Freeform 13"/>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4" name="Freeform 14"/>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5" name="Freeform 15"/>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6" name="Freeform 16"/>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7" name="Freeform 17"/>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8" name="TextBox 18"/>
          <p:cNvSpPr txBox="1"/>
          <p:nvPr/>
        </p:nvSpPr>
        <p:spPr>
          <a:xfrm>
            <a:off x="2601120" y="6706011"/>
            <a:ext cx="7152480" cy="1080809"/>
          </a:xfrm>
          <a:prstGeom prst="rect">
            <a:avLst/>
          </a:prstGeom>
        </p:spPr>
        <p:txBody>
          <a:bodyPr wrap="square" lIns="0" tIns="0" rIns="0" bIns="0" rtlCol="0" anchor="t">
            <a:spAutoFit/>
          </a:bodyPr>
          <a:lstStyle/>
          <a:p>
            <a:pPr marL="668765" lvl="1" indent="-334382" algn="l">
              <a:lnSpc>
                <a:spcPts val="4336"/>
              </a:lnSpc>
              <a:buFont typeface="Arial"/>
              <a:buChar char="•"/>
            </a:pPr>
            <a:r>
              <a:rPr lang="en-US" sz="3160" dirty="0">
                <a:solidFill>
                  <a:srgbClr val="000000"/>
                </a:solidFill>
                <a:latin typeface="DM Sans"/>
              </a:rPr>
              <a:t>Dealing with duplicates</a:t>
            </a:r>
          </a:p>
          <a:p>
            <a:pPr algn="l">
              <a:lnSpc>
                <a:spcPts val="4336"/>
              </a:lnSpc>
            </a:pPr>
            <a:r>
              <a:rPr lang="en-US" sz="3160" dirty="0">
                <a:solidFill>
                  <a:srgbClr val="000000"/>
                </a:solidFill>
                <a:latin typeface="DM Sans"/>
              </a:rPr>
              <a:t>      (since every app have a unique id)</a:t>
            </a:r>
          </a:p>
        </p:txBody>
      </p:sp>
      <p:sp>
        <p:nvSpPr>
          <p:cNvPr id="19" name="TextBox 19"/>
          <p:cNvSpPr txBox="1"/>
          <p:nvPr/>
        </p:nvSpPr>
        <p:spPr>
          <a:xfrm>
            <a:off x="4502359" y="3576066"/>
            <a:ext cx="9283282"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important steps </a:t>
            </a:r>
          </a:p>
        </p:txBody>
      </p:sp>
      <p:sp>
        <p:nvSpPr>
          <p:cNvPr id="20" name="TextBox 20"/>
          <p:cNvSpPr txBox="1"/>
          <p:nvPr/>
        </p:nvSpPr>
        <p:spPr>
          <a:xfrm>
            <a:off x="10719591" y="5119843"/>
            <a:ext cx="4843222" cy="1078629"/>
          </a:xfrm>
          <a:prstGeom prst="rect">
            <a:avLst/>
          </a:prstGeom>
        </p:spPr>
        <p:txBody>
          <a:bodyPr lIns="0" tIns="0" rIns="0" bIns="0" rtlCol="0" anchor="t">
            <a:spAutoFit/>
          </a:bodyPr>
          <a:lstStyle/>
          <a:p>
            <a:pPr marL="669301" lvl="1" indent="-334650" algn="l">
              <a:lnSpc>
                <a:spcPts val="4340"/>
              </a:lnSpc>
              <a:buFont typeface="Arial"/>
              <a:buChar char="•"/>
            </a:pPr>
            <a:r>
              <a:rPr lang="en-US" sz="3160" dirty="0">
                <a:solidFill>
                  <a:srgbClr val="000000"/>
                </a:solidFill>
                <a:latin typeface="DM Sans" pitchFamily="2" charset="0"/>
              </a:rPr>
              <a:t>Ensuring consistency &amp; proper format</a:t>
            </a:r>
          </a:p>
        </p:txBody>
      </p:sp>
      <p:sp>
        <p:nvSpPr>
          <p:cNvPr id="21" name="TextBox 21"/>
          <p:cNvSpPr txBox="1"/>
          <p:nvPr/>
        </p:nvSpPr>
        <p:spPr>
          <a:xfrm>
            <a:off x="10928779" y="6841327"/>
            <a:ext cx="5107186" cy="1064260"/>
          </a:xfrm>
          <a:prstGeom prst="rect">
            <a:avLst/>
          </a:prstGeom>
        </p:spPr>
        <p:txBody>
          <a:bodyPr lIns="0" tIns="0" rIns="0" bIns="0" rtlCol="0" anchor="t">
            <a:spAutoFit/>
          </a:bodyPr>
          <a:lstStyle/>
          <a:p>
            <a:pPr marL="669291" lvl="1" indent="-334646" algn="ctr">
              <a:lnSpc>
                <a:spcPts val="4340"/>
              </a:lnSpc>
              <a:buFont typeface="Arial"/>
              <a:buChar char="•"/>
            </a:pPr>
            <a:r>
              <a:rPr lang="en-US" sz="3160" dirty="0">
                <a:solidFill>
                  <a:srgbClr val="000000"/>
                </a:solidFill>
                <a:latin typeface="DM Sans" pitchFamily="2" charset="0"/>
              </a:rPr>
              <a:t>Remove irrelevant data</a:t>
            </a:r>
          </a:p>
          <a:p>
            <a:pPr algn="ctr">
              <a:lnSpc>
                <a:spcPts val="4340"/>
              </a:lnSpc>
            </a:pPr>
            <a:endParaRPr lang="en-US" sz="3100" dirty="0">
              <a:solidFill>
                <a:srgbClr val="000000"/>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grpSp>
        <p:nvGrpSpPr>
          <p:cNvPr id="10" name="Group 10"/>
          <p:cNvGrpSpPr/>
          <p:nvPr/>
        </p:nvGrpSpPr>
        <p:grpSpPr>
          <a:xfrm>
            <a:off x="11079007" y="3165034"/>
            <a:ext cx="2501786" cy="2460782"/>
            <a:chOff x="0" y="0"/>
            <a:chExt cx="812800" cy="799478"/>
          </a:xfrm>
        </p:grpSpPr>
        <p:sp>
          <p:nvSpPr>
            <p:cNvPr id="11" name="Freeform 11"/>
            <p:cNvSpPr/>
            <p:nvPr/>
          </p:nvSpPr>
          <p:spPr>
            <a:xfrm>
              <a:off x="0" y="0"/>
              <a:ext cx="812800" cy="799478"/>
            </a:xfrm>
            <a:custGeom>
              <a:avLst/>
              <a:gdLst/>
              <a:ahLst/>
              <a:cxnLst/>
              <a:rect l="l" t="t" r="r" b="b"/>
              <a:pathLst>
                <a:path w="812800" h="799478">
                  <a:moveTo>
                    <a:pt x="406400" y="0"/>
                  </a:moveTo>
                  <a:lnTo>
                    <a:pt x="812800" y="399739"/>
                  </a:lnTo>
                  <a:lnTo>
                    <a:pt x="406400" y="799478"/>
                  </a:lnTo>
                  <a:lnTo>
                    <a:pt x="0" y="399739"/>
                  </a:lnTo>
                  <a:lnTo>
                    <a:pt x="406400" y="0"/>
                  </a:lnTo>
                  <a:close/>
                </a:path>
              </a:pathLst>
            </a:custGeom>
            <a:solidFill>
              <a:srgbClr val="8AB7E2"/>
            </a:solidFill>
          </p:spPr>
          <p:txBody>
            <a:bodyPr/>
            <a:lstStyle/>
            <a:p>
              <a:endParaRPr lang="en-US"/>
            </a:p>
          </p:txBody>
        </p:sp>
        <p:sp>
          <p:nvSpPr>
            <p:cNvPr id="12" name="TextBox 12"/>
            <p:cNvSpPr txBox="1"/>
            <p:nvPr/>
          </p:nvSpPr>
          <p:spPr>
            <a:xfrm>
              <a:off x="139700" y="175510"/>
              <a:ext cx="533400" cy="486558"/>
            </a:xfrm>
            <a:prstGeom prst="rect">
              <a:avLst/>
            </a:prstGeom>
          </p:spPr>
          <p:txBody>
            <a:bodyPr lIns="50800" tIns="50800" rIns="50800" bIns="50800" rtlCol="0" anchor="ctr"/>
            <a:lstStyle/>
            <a:p>
              <a:pPr algn="ctr">
                <a:lnSpc>
                  <a:spcPts val="2575"/>
                </a:lnSpc>
              </a:pPr>
              <a:r>
                <a:rPr lang="en-US" sz="2500" spc="177" dirty="0">
                  <a:solidFill>
                    <a:srgbClr val="000000"/>
                  </a:solidFill>
                  <a:latin typeface="DM Sans"/>
                </a:rPr>
                <a:t>Raw data</a:t>
              </a:r>
            </a:p>
          </p:txBody>
        </p:sp>
      </p:grpSp>
      <p:grpSp>
        <p:nvGrpSpPr>
          <p:cNvPr id="13" name="Group 13"/>
          <p:cNvGrpSpPr/>
          <p:nvPr/>
        </p:nvGrpSpPr>
        <p:grpSpPr>
          <a:xfrm>
            <a:off x="3934197" y="3151958"/>
            <a:ext cx="2486932" cy="248693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AB7E2"/>
            </a:solidFill>
          </p:spPr>
          <p:txBody>
            <a:bodyPr/>
            <a:lstStyle/>
            <a:p>
              <a:endParaRPr lang="en-US"/>
            </a:p>
          </p:txBody>
        </p:sp>
        <p:sp>
          <p:nvSpPr>
            <p:cNvPr id="15" name="TextBox 15"/>
            <p:cNvSpPr txBox="1"/>
            <p:nvPr/>
          </p:nvSpPr>
          <p:spPr>
            <a:xfrm>
              <a:off x="139700" y="177800"/>
              <a:ext cx="533400" cy="495300"/>
            </a:xfrm>
            <a:prstGeom prst="rect">
              <a:avLst/>
            </a:prstGeom>
          </p:spPr>
          <p:txBody>
            <a:bodyPr lIns="50800" tIns="50800" rIns="50800" bIns="50800" rtlCol="0" anchor="ctr"/>
            <a:lstStyle/>
            <a:p>
              <a:pPr algn="ctr">
                <a:lnSpc>
                  <a:spcPts val="2575"/>
                </a:lnSpc>
              </a:pPr>
              <a:r>
                <a:rPr lang="en-US" sz="2500" spc="177" dirty="0">
                  <a:solidFill>
                    <a:srgbClr val="000000"/>
                  </a:solidFill>
                  <a:latin typeface="DM Sans"/>
                </a:rPr>
                <a:t>TF_IDF</a:t>
              </a:r>
            </a:p>
            <a:p>
              <a:pPr algn="ctr">
                <a:lnSpc>
                  <a:spcPts val="2575"/>
                </a:lnSpc>
              </a:pPr>
              <a:r>
                <a:rPr lang="en-US" sz="2500" spc="177" dirty="0">
                  <a:solidFill>
                    <a:srgbClr val="000000"/>
                  </a:solidFill>
                  <a:latin typeface="DM Sans"/>
                </a:rPr>
                <a:t>matrix</a:t>
              </a:r>
            </a:p>
          </p:txBody>
        </p:sp>
      </p:grpSp>
      <p:sp>
        <p:nvSpPr>
          <p:cNvPr id="16" name="Freeform 16"/>
          <p:cNvSpPr/>
          <p:nvPr/>
        </p:nvSpPr>
        <p:spPr>
          <a:xfrm rot="-2245682" flipH="1">
            <a:off x="6803014" y="2633773"/>
            <a:ext cx="3616947" cy="2998778"/>
          </a:xfrm>
          <a:custGeom>
            <a:avLst/>
            <a:gdLst/>
            <a:ahLst/>
            <a:cxnLst/>
            <a:rect l="l" t="t" r="r" b="b"/>
            <a:pathLst>
              <a:path w="3616947" h="2998778">
                <a:moveTo>
                  <a:pt x="3616947" y="0"/>
                </a:moveTo>
                <a:lnTo>
                  <a:pt x="0" y="0"/>
                </a:lnTo>
                <a:lnTo>
                  <a:pt x="0" y="2998778"/>
                </a:lnTo>
                <a:lnTo>
                  <a:pt x="3616947" y="2998778"/>
                </a:lnTo>
                <a:lnTo>
                  <a:pt x="3616947"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17" name="Group 17"/>
          <p:cNvGrpSpPr/>
          <p:nvPr/>
        </p:nvGrpSpPr>
        <p:grpSpPr>
          <a:xfrm>
            <a:off x="3934197" y="6609410"/>
            <a:ext cx="2486932" cy="248693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AB7E2"/>
            </a:solidFill>
          </p:spPr>
          <p:txBody>
            <a:bodyPr/>
            <a:lstStyle/>
            <a:p>
              <a:endParaRPr lang="en-US"/>
            </a:p>
          </p:txBody>
        </p:sp>
        <p:sp>
          <p:nvSpPr>
            <p:cNvPr id="19" name="TextBox 19"/>
            <p:cNvSpPr txBox="1"/>
            <p:nvPr/>
          </p:nvSpPr>
          <p:spPr>
            <a:xfrm>
              <a:off x="139700" y="168275"/>
              <a:ext cx="533400" cy="504825"/>
            </a:xfrm>
            <a:prstGeom prst="rect">
              <a:avLst/>
            </a:prstGeom>
          </p:spPr>
          <p:txBody>
            <a:bodyPr lIns="50800" tIns="50800" rIns="50800" bIns="50800" rtlCol="0" anchor="ctr"/>
            <a:lstStyle/>
            <a:p>
              <a:pPr algn="ctr">
                <a:lnSpc>
                  <a:spcPts val="2266"/>
                </a:lnSpc>
              </a:pPr>
              <a:r>
                <a:rPr lang="en-US" sz="2200" spc="156" dirty="0">
                  <a:solidFill>
                    <a:srgbClr val="000000"/>
                  </a:solidFill>
                  <a:latin typeface="DM Sans"/>
                </a:rPr>
                <a:t>Cosine similarity</a:t>
              </a:r>
            </a:p>
          </p:txBody>
        </p:sp>
      </p:grpSp>
      <p:sp>
        <p:nvSpPr>
          <p:cNvPr id="20" name="Freeform 20"/>
          <p:cNvSpPr/>
          <p:nvPr/>
        </p:nvSpPr>
        <p:spPr>
          <a:xfrm>
            <a:off x="4216373" y="4879170"/>
            <a:ext cx="671589" cy="2007468"/>
          </a:xfrm>
          <a:custGeom>
            <a:avLst/>
            <a:gdLst/>
            <a:ahLst/>
            <a:cxnLst/>
            <a:rect l="l" t="t" r="r" b="b"/>
            <a:pathLst>
              <a:path w="671589" h="2007468">
                <a:moveTo>
                  <a:pt x="0" y="0"/>
                </a:moveTo>
                <a:lnTo>
                  <a:pt x="671589" y="0"/>
                </a:lnTo>
                <a:lnTo>
                  <a:pt x="671589" y="2007468"/>
                </a:lnTo>
                <a:lnTo>
                  <a:pt x="0" y="200746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21" name="Group 21"/>
          <p:cNvGrpSpPr/>
          <p:nvPr/>
        </p:nvGrpSpPr>
        <p:grpSpPr>
          <a:xfrm>
            <a:off x="10958903" y="6562947"/>
            <a:ext cx="2621890" cy="2441135"/>
            <a:chOff x="0" y="0"/>
            <a:chExt cx="872984" cy="812800"/>
          </a:xfrm>
        </p:grpSpPr>
        <p:sp>
          <p:nvSpPr>
            <p:cNvPr id="22" name="Freeform 22"/>
            <p:cNvSpPr/>
            <p:nvPr/>
          </p:nvSpPr>
          <p:spPr>
            <a:xfrm>
              <a:off x="0" y="0"/>
              <a:ext cx="872984" cy="812800"/>
            </a:xfrm>
            <a:custGeom>
              <a:avLst/>
              <a:gdLst/>
              <a:ahLst/>
              <a:cxnLst/>
              <a:rect l="l" t="t" r="r" b="b"/>
              <a:pathLst>
                <a:path w="872984" h="812800">
                  <a:moveTo>
                    <a:pt x="436492" y="0"/>
                  </a:moveTo>
                  <a:lnTo>
                    <a:pt x="872984" y="406400"/>
                  </a:lnTo>
                  <a:lnTo>
                    <a:pt x="436492" y="812800"/>
                  </a:lnTo>
                  <a:lnTo>
                    <a:pt x="0" y="406400"/>
                  </a:lnTo>
                  <a:lnTo>
                    <a:pt x="436492" y="0"/>
                  </a:lnTo>
                  <a:close/>
                </a:path>
              </a:pathLst>
            </a:custGeom>
            <a:solidFill>
              <a:srgbClr val="8AB7E2"/>
            </a:solidFill>
          </p:spPr>
          <p:txBody>
            <a:bodyPr/>
            <a:lstStyle/>
            <a:p>
              <a:endParaRPr lang="en-US"/>
            </a:p>
          </p:txBody>
        </p:sp>
        <p:sp>
          <p:nvSpPr>
            <p:cNvPr id="23" name="TextBox 23"/>
            <p:cNvSpPr txBox="1"/>
            <p:nvPr/>
          </p:nvSpPr>
          <p:spPr>
            <a:xfrm>
              <a:off x="150044" y="168275"/>
              <a:ext cx="572896" cy="504825"/>
            </a:xfrm>
            <a:prstGeom prst="rect">
              <a:avLst/>
            </a:prstGeom>
          </p:spPr>
          <p:txBody>
            <a:bodyPr lIns="50800" tIns="50800" rIns="50800" bIns="50800" rtlCol="0" anchor="ctr"/>
            <a:lstStyle/>
            <a:p>
              <a:pPr algn="ctr">
                <a:lnSpc>
                  <a:spcPts val="2266"/>
                </a:lnSpc>
              </a:pPr>
              <a:r>
                <a:rPr lang="en-US" sz="2200" spc="156" dirty="0">
                  <a:solidFill>
                    <a:srgbClr val="000000"/>
                  </a:solidFill>
                  <a:latin typeface="DM Sans"/>
                </a:rPr>
                <a:t>Similar</a:t>
              </a:r>
            </a:p>
            <a:p>
              <a:pPr algn="ctr">
                <a:lnSpc>
                  <a:spcPts val="2266"/>
                </a:lnSpc>
              </a:pPr>
              <a:r>
                <a:rPr lang="en-US" sz="2200" spc="156" dirty="0">
                  <a:solidFill>
                    <a:srgbClr val="000000"/>
                  </a:solidFill>
                  <a:latin typeface="DM Sans"/>
                </a:rPr>
                <a:t>games</a:t>
              </a:r>
            </a:p>
          </p:txBody>
        </p:sp>
      </p:grpSp>
      <p:sp>
        <p:nvSpPr>
          <p:cNvPr id="24" name="TextBox 24"/>
          <p:cNvSpPr txBox="1"/>
          <p:nvPr/>
        </p:nvSpPr>
        <p:spPr>
          <a:xfrm>
            <a:off x="4887962" y="1528231"/>
            <a:ext cx="8512076" cy="1910010"/>
          </a:xfrm>
          <a:prstGeom prst="rect">
            <a:avLst/>
          </a:prstGeom>
        </p:spPr>
        <p:txBody>
          <a:bodyPr lIns="0" tIns="0" rIns="0" bIns="0" rtlCol="0" anchor="t">
            <a:spAutoFit/>
          </a:bodyPr>
          <a:lstStyle/>
          <a:p>
            <a:pPr algn="ctr">
              <a:lnSpc>
                <a:spcPts val="7698"/>
              </a:lnSpc>
            </a:pPr>
            <a:r>
              <a:rPr lang="en-US" sz="5498" dirty="0">
                <a:solidFill>
                  <a:srgbClr val="000000"/>
                </a:solidFill>
                <a:latin typeface="Canva Sans Bold"/>
              </a:rPr>
              <a:t>Recommendation System</a:t>
            </a:r>
          </a:p>
        </p:txBody>
      </p:sp>
      <p:sp>
        <p:nvSpPr>
          <p:cNvPr id="25" name="Freeform 25"/>
          <p:cNvSpPr/>
          <p:nvPr/>
        </p:nvSpPr>
        <p:spPr>
          <a:xfrm rot="-8400940" flipH="1" flipV="1">
            <a:off x="6942417" y="6288821"/>
            <a:ext cx="3487159" cy="2891172"/>
          </a:xfrm>
          <a:custGeom>
            <a:avLst/>
            <a:gdLst/>
            <a:ahLst/>
            <a:cxnLst/>
            <a:rect l="l" t="t" r="r" b="b"/>
            <a:pathLst>
              <a:path w="3487159" h="2891172">
                <a:moveTo>
                  <a:pt x="3487159" y="2891171"/>
                </a:moveTo>
                <a:lnTo>
                  <a:pt x="0" y="2891171"/>
                </a:lnTo>
                <a:lnTo>
                  <a:pt x="0" y="0"/>
                </a:lnTo>
                <a:lnTo>
                  <a:pt x="3487159" y="0"/>
                </a:lnTo>
                <a:lnTo>
                  <a:pt x="3487159" y="2891171"/>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4977937" y="-702859"/>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grpSp>
        <p:nvGrpSpPr>
          <p:cNvPr id="4" name="Group 4"/>
          <p:cNvGrpSpPr/>
          <p:nvPr/>
        </p:nvGrpSpPr>
        <p:grpSpPr>
          <a:xfrm>
            <a:off x="878513" y="4966411"/>
            <a:ext cx="2074252" cy="207425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txBody>
            <a:bodyPr/>
            <a:lstStyle/>
            <a:p>
              <a:endParaRPr lang="en-US"/>
            </a:p>
          </p:txBody>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1751"/>
                </a:lnSpc>
              </a:pPr>
              <a:r>
                <a:rPr lang="en-US" sz="1700" spc="120" dirty="0">
                  <a:solidFill>
                    <a:srgbClr val="000000"/>
                  </a:solidFill>
                  <a:latin typeface="DM Sans"/>
                </a:rPr>
                <a:t>Preprocessed  reviews</a:t>
              </a:r>
            </a:p>
          </p:txBody>
        </p:sp>
      </p:grpSp>
      <p:grpSp>
        <p:nvGrpSpPr>
          <p:cNvPr id="7" name="Group 7"/>
          <p:cNvGrpSpPr/>
          <p:nvPr/>
        </p:nvGrpSpPr>
        <p:grpSpPr>
          <a:xfrm>
            <a:off x="3754112" y="4846466"/>
            <a:ext cx="2310403" cy="2214458"/>
            <a:chOff x="0" y="0"/>
            <a:chExt cx="848016" cy="812800"/>
          </a:xfrm>
        </p:grpSpPr>
        <p:sp>
          <p:nvSpPr>
            <p:cNvPr id="8" name="Freeform 8"/>
            <p:cNvSpPr/>
            <p:nvPr/>
          </p:nvSpPr>
          <p:spPr>
            <a:xfrm>
              <a:off x="0" y="0"/>
              <a:ext cx="848016" cy="812800"/>
            </a:xfrm>
            <a:custGeom>
              <a:avLst/>
              <a:gdLst/>
              <a:ahLst/>
              <a:cxnLst/>
              <a:rect l="l" t="t" r="r" b="b"/>
              <a:pathLst>
                <a:path w="848016" h="812800">
                  <a:moveTo>
                    <a:pt x="424008" y="0"/>
                  </a:moveTo>
                  <a:lnTo>
                    <a:pt x="848016" y="406400"/>
                  </a:lnTo>
                  <a:lnTo>
                    <a:pt x="424008" y="812800"/>
                  </a:lnTo>
                  <a:lnTo>
                    <a:pt x="0" y="406400"/>
                  </a:lnTo>
                  <a:lnTo>
                    <a:pt x="424008" y="0"/>
                  </a:lnTo>
                  <a:close/>
                </a:path>
              </a:pathLst>
            </a:custGeom>
            <a:solidFill>
              <a:srgbClr val="8AB7E2"/>
            </a:solidFill>
          </p:spPr>
          <p:txBody>
            <a:bodyPr/>
            <a:lstStyle/>
            <a:p>
              <a:endParaRPr lang="en-US"/>
            </a:p>
          </p:txBody>
        </p:sp>
        <p:sp>
          <p:nvSpPr>
            <p:cNvPr id="9" name="TextBox 9"/>
            <p:cNvSpPr txBox="1"/>
            <p:nvPr/>
          </p:nvSpPr>
          <p:spPr>
            <a:xfrm>
              <a:off x="122474" y="168275"/>
              <a:ext cx="579789" cy="504825"/>
            </a:xfrm>
            <a:prstGeom prst="rect">
              <a:avLst/>
            </a:prstGeom>
          </p:spPr>
          <p:txBody>
            <a:bodyPr lIns="50800" tIns="50800" rIns="50800" bIns="50800" rtlCol="0" anchor="ctr"/>
            <a:lstStyle/>
            <a:p>
              <a:pPr algn="ctr">
                <a:lnSpc>
                  <a:spcPts val="1751"/>
                </a:lnSpc>
              </a:pPr>
              <a:r>
                <a:rPr lang="en-US" sz="1700" spc="120" dirty="0">
                  <a:solidFill>
                    <a:srgbClr val="000000"/>
                  </a:solidFill>
                  <a:latin typeface="DM Sans"/>
                </a:rPr>
                <a:t>Tokenization  </a:t>
              </a:r>
            </a:p>
          </p:txBody>
        </p:sp>
      </p:grpSp>
      <p:sp>
        <p:nvSpPr>
          <p:cNvPr id="10" name="Freeform 10"/>
          <p:cNvSpPr/>
          <p:nvPr/>
        </p:nvSpPr>
        <p:spPr>
          <a:xfrm>
            <a:off x="14079202" y="219665"/>
            <a:ext cx="4360578" cy="4114800"/>
          </a:xfrm>
          <a:custGeom>
            <a:avLst/>
            <a:gdLst/>
            <a:ahLst/>
            <a:cxnLst/>
            <a:rect l="l" t="t" r="r" b="b"/>
            <a:pathLst>
              <a:path w="4360578" h="4114800">
                <a:moveTo>
                  <a:pt x="0" y="0"/>
                </a:moveTo>
                <a:lnTo>
                  <a:pt x="4360578" y="0"/>
                </a:lnTo>
                <a:lnTo>
                  <a:pt x="436057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0482302" y="3007322"/>
            <a:ext cx="6599922" cy="6599922"/>
          </a:xfrm>
          <a:custGeom>
            <a:avLst/>
            <a:gdLst/>
            <a:ahLst/>
            <a:cxnLst/>
            <a:rect l="l" t="t" r="r" b="b"/>
            <a:pathLst>
              <a:path w="6599922" h="6599922">
                <a:moveTo>
                  <a:pt x="0" y="0"/>
                </a:moveTo>
                <a:lnTo>
                  <a:pt x="6599922" y="0"/>
                </a:lnTo>
                <a:lnTo>
                  <a:pt x="6599922" y="6599923"/>
                </a:lnTo>
                <a:lnTo>
                  <a:pt x="0" y="6599923"/>
                </a:lnTo>
                <a:lnTo>
                  <a:pt x="0" y="0"/>
                </a:lnTo>
                <a:close/>
              </a:path>
            </a:pathLst>
          </a:custGeom>
          <a:blipFill>
            <a:blip r:embed="rId7"/>
            <a:stretch>
              <a:fillRect/>
            </a:stretch>
          </a:blipFill>
        </p:spPr>
        <p:txBody>
          <a:bodyPr/>
          <a:lstStyle/>
          <a:p>
            <a:endParaRPr lang="en-US"/>
          </a:p>
        </p:txBody>
      </p:sp>
      <p:sp>
        <p:nvSpPr>
          <p:cNvPr id="12" name="Freeform 12"/>
          <p:cNvSpPr/>
          <p:nvPr/>
        </p:nvSpPr>
        <p:spPr>
          <a:xfrm rot="241467">
            <a:off x="8743548" y="5201635"/>
            <a:ext cx="1698794" cy="1198422"/>
          </a:xfrm>
          <a:custGeom>
            <a:avLst/>
            <a:gdLst/>
            <a:ahLst/>
            <a:cxnLst/>
            <a:rect l="l" t="t" r="r" b="b"/>
            <a:pathLst>
              <a:path w="1698794" h="1198422">
                <a:moveTo>
                  <a:pt x="0" y="0"/>
                </a:moveTo>
                <a:lnTo>
                  <a:pt x="1698794" y="0"/>
                </a:lnTo>
                <a:lnTo>
                  <a:pt x="1698794" y="1198422"/>
                </a:lnTo>
                <a:lnTo>
                  <a:pt x="0" y="11984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rot="4947471" flipH="1">
            <a:off x="3277846" y="5028579"/>
            <a:ext cx="435462" cy="1253950"/>
          </a:xfrm>
          <a:custGeom>
            <a:avLst/>
            <a:gdLst/>
            <a:ahLst/>
            <a:cxnLst/>
            <a:rect l="l" t="t" r="r" b="b"/>
            <a:pathLst>
              <a:path w="435462" h="1253950">
                <a:moveTo>
                  <a:pt x="435462" y="0"/>
                </a:moveTo>
                <a:lnTo>
                  <a:pt x="0" y="0"/>
                </a:lnTo>
                <a:lnTo>
                  <a:pt x="0" y="1253949"/>
                </a:lnTo>
                <a:lnTo>
                  <a:pt x="435462" y="1253949"/>
                </a:lnTo>
                <a:lnTo>
                  <a:pt x="43546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4" name="Group 14"/>
          <p:cNvGrpSpPr/>
          <p:nvPr/>
        </p:nvGrpSpPr>
        <p:grpSpPr>
          <a:xfrm>
            <a:off x="6957847" y="5084674"/>
            <a:ext cx="1837728" cy="1837728"/>
            <a:chOff x="0" y="0"/>
            <a:chExt cx="812800" cy="812800"/>
          </a:xfrm>
        </p:grpSpPr>
        <p:sp>
          <p:nvSpPr>
            <p:cNvPr id="15" name="Freeform 15"/>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8AB7E2"/>
            </a:solidFill>
          </p:spPr>
          <p:txBody>
            <a:bodyPr/>
            <a:lstStyle/>
            <a:p>
              <a:endParaRPr lang="en-US"/>
            </a:p>
          </p:txBody>
        </p:sp>
        <p:sp>
          <p:nvSpPr>
            <p:cNvPr id="16" name="TextBox 16"/>
            <p:cNvSpPr txBox="1"/>
            <p:nvPr/>
          </p:nvSpPr>
          <p:spPr>
            <a:xfrm>
              <a:off x="63500" y="92075"/>
              <a:ext cx="685800" cy="657225"/>
            </a:xfrm>
            <a:prstGeom prst="rect">
              <a:avLst/>
            </a:prstGeom>
          </p:spPr>
          <p:txBody>
            <a:bodyPr lIns="50800" tIns="50800" rIns="50800" bIns="50800" rtlCol="0" anchor="ctr"/>
            <a:lstStyle/>
            <a:p>
              <a:pPr algn="ctr">
                <a:lnSpc>
                  <a:spcPts val="2060"/>
                </a:lnSpc>
              </a:pPr>
              <a:r>
                <a:rPr lang="en-US" sz="2000" spc="142" dirty="0">
                  <a:solidFill>
                    <a:srgbClr val="000000"/>
                  </a:solidFill>
                  <a:latin typeface="DM Sans"/>
                </a:rPr>
                <a:t>Count words</a:t>
              </a:r>
            </a:p>
          </p:txBody>
        </p:sp>
      </p:grpSp>
      <p:sp>
        <p:nvSpPr>
          <p:cNvPr id="17" name="TextBox 17"/>
          <p:cNvSpPr txBox="1"/>
          <p:nvPr/>
        </p:nvSpPr>
        <p:spPr>
          <a:xfrm>
            <a:off x="3136738" y="1219200"/>
            <a:ext cx="10942464" cy="1177290"/>
          </a:xfrm>
          <a:prstGeom prst="rect">
            <a:avLst/>
          </a:prstGeom>
        </p:spPr>
        <p:txBody>
          <a:bodyPr lIns="0" tIns="0" rIns="0" bIns="0" rtlCol="0" anchor="t">
            <a:spAutoFit/>
          </a:bodyPr>
          <a:lstStyle/>
          <a:p>
            <a:pPr algn="ctr">
              <a:lnSpc>
                <a:spcPts val="8730"/>
              </a:lnSpc>
            </a:pPr>
            <a:r>
              <a:rPr lang="en-US" sz="9000" dirty="0">
                <a:solidFill>
                  <a:srgbClr val="000000"/>
                </a:solidFill>
                <a:latin typeface="DM Sans Bold"/>
              </a:rPr>
              <a:t>Word Cloud</a:t>
            </a:r>
          </a:p>
        </p:txBody>
      </p:sp>
      <p:sp>
        <p:nvSpPr>
          <p:cNvPr id="18" name="Freeform 18"/>
          <p:cNvSpPr/>
          <p:nvPr/>
        </p:nvSpPr>
        <p:spPr>
          <a:xfrm rot="4947471" flipH="1">
            <a:off x="6206916" y="5028579"/>
            <a:ext cx="435462" cy="1253950"/>
          </a:xfrm>
          <a:custGeom>
            <a:avLst/>
            <a:gdLst/>
            <a:ahLst/>
            <a:cxnLst/>
            <a:rect l="l" t="t" r="r" b="b"/>
            <a:pathLst>
              <a:path w="435462" h="1253950">
                <a:moveTo>
                  <a:pt x="435463" y="0"/>
                </a:moveTo>
                <a:lnTo>
                  <a:pt x="0" y="0"/>
                </a:lnTo>
                <a:lnTo>
                  <a:pt x="0" y="1253949"/>
                </a:lnTo>
                <a:lnTo>
                  <a:pt x="435463" y="1253949"/>
                </a:lnTo>
                <a:lnTo>
                  <a:pt x="435463"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4977937" y="-702859"/>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grpSp>
        <p:nvGrpSpPr>
          <p:cNvPr id="4" name="Group 4"/>
          <p:cNvGrpSpPr/>
          <p:nvPr/>
        </p:nvGrpSpPr>
        <p:grpSpPr>
          <a:xfrm>
            <a:off x="799702" y="4931966"/>
            <a:ext cx="2005263" cy="20052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txBody>
            <a:bodyPr/>
            <a:lstStyle/>
            <a:p>
              <a:endParaRPr lang="en-US"/>
            </a:p>
          </p:txBody>
        </p:sp>
        <p:sp>
          <p:nvSpPr>
            <p:cNvPr id="6" name="TextBox 6"/>
            <p:cNvSpPr txBox="1"/>
            <p:nvPr/>
          </p:nvSpPr>
          <p:spPr>
            <a:xfrm>
              <a:off x="76200" y="95250"/>
              <a:ext cx="660400" cy="641350"/>
            </a:xfrm>
            <a:prstGeom prst="rect">
              <a:avLst/>
            </a:prstGeom>
          </p:spPr>
          <p:txBody>
            <a:bodyPr lIns="50800" tIns="50800" rIns="50800" bIns="50800" rtlCol="0" anchor="ctr"/>
            <a:lstStyle/>
            <a:p>
              <a:pPr algn="ctr">
                <a:lnSpc>
                  <a:spcPts val="1648"/>
                </a:lnSpc>
              </a:pPr>
              <a:r>
                <a:rPr lang="en-US" sz="1600" spc="113" dirty="0">
                  <a:solidFill>
                    <a:srgbClr val="000000"/>
                  </a:solidFill>
                  <a:latin typeface="DM Sans"/>
                </a:rPr>
                <a:t>Preprocessed  reviews</a:t>
              </a:r>
            </a:p>
          </p:txBody>
        </p:sp>
      </p:grpSp>
      <p:grpSp>
        <p:nvGrpSpPr>
          <p:cNvPr id="7" name="Group 7"/>
          <p:cNvGrpSpPr/>
          <p:nvPr/>
        </p:nvGrpSpPr>
        <p:grpSpPr>
          <a:xfrm>
            <a:off x="4146480" y="4931966"/>
            <a:ext cx="2258913" cy="2165107"/>
            <a:chOff x="0" y="0"/>
            <a:chExt cx="848016" cy="812800"/>
          </a:xfrm>
        </p:grpSpPr>
        <p:sp>
          <p:nvSpPr>
            <p:cNvPr id="8" name="Freeform 8"/>
            <p:cNvSpPr/>
            <p:nvPr/>
          </p:nvSpPr>
          <p:spPr>
            <a:xfrm>
              <a:off x="0" y="0"/>
              <a:ext cx="848016" cy="812800"/>
            </a:xfrm>
            <a:custGeom>
              <a:avLst/>
              <a:gdLst/>
              <a:ahLst/>
              <a:cxnLst/>
              <a:rect l="l" t="t" r="r" b="b"/>
              <a:pathLst>
                <a:path w="848016" h="812800">
                  <a:moveTo>
                    <a:pt x="424008" y="0"/>
                  </a:moveTo>
                  <a:lnTo>
                    <a:pt x="848016" y="406400"/>
                  </a:lnTo>
                  <a:lnTo>
                    <a:pt x="424008" y="812800"/>
                  </a:lnTo>
                  <a:lnTo>
                    <a:pt x="0" y="406400"/>
                  </a:lnTo>
                  <a:lnTo>
                    <a:pt x="424008" y="0"/>
                  </a:lnTo>
                  <a:close/>
                </a:path>
              </a:pathLst>
            </a:custGeom>
            <a:solidFill>
              <a:srgbClr val="8AB7E2"/>
            </a:solidFill>
          </p:spPr>
          <p:txBody>
            <a:bodyPr/>
            <a:lstStyle/>
            <a:p>
              <a:endParaRPr lang="en-US"/>
            </a:p>
          </p:txBody>
        </p:sp>
        <p:sp>
          <p:nvSpPr>
            <p:cNvPr id="9" name="TextBox 9"/>
            <p:cNvSpPr txBox="1"/>
            <p:nvPr/>
          </p:nvSpPr>
          <p:spPr>
            <a:xfrm>
              <a:off x="92587" y="146710"/>
              <a:ext cx="609676" cy="504825"/>
            </a:xfrm>
            <a:prstGeom prst="rect">
              <a:avLst/>
            </a:prstGeom>
          </p:spPr>
          <p:txBody>
            <a:bodyPr lIns="50800" tIns="50800" rIns="50800" bIns="50800" rtlCol="0" anchor="ctr"/>
            <a:lstStyle/>
            <a:p>
              <a:pPr algn="ctr">
                <a:lnSpc>
                  <a:spcPts val="1751"/>
                </a:lnSpc>
              </a:pPr>
              <a:r>
                <a:rPr lang="en-US" sz="1700" spc="120" dirty="0">
                  <a:solidFill>
                    <a:srgbClr val="000000"/>
                  </a:solidFill>
                  <a:latin typeface="DM Sans"/>
                </a:rPr>
                <a:t>Tokenization  </a:t>
              </a:r>
            </a:p>
          </p:txBody>
        </p:sp>
      </p:grpSp>
      <p:sp>
        <p:nvSpPr>
          <p:cNvPr id="10" name="Freeform 10"/>
          <p:cNvSpPr/>
          <p:nvPr/>
        </p:nvSpPr>
        <p:spPr>
          <a:xfrm>
            <a:off x="14079202" y="219665"/>
            <a:ext cx="4360578" cy="4114800"/>
          </a:xfrm>
          <a:custGeom>
            <a:avLst/>
            <a:gdLst/>
            <a:ahLst/>
            <a:cxnLst/>
            <a:rect l="l" t="t" r="r" b="b"/>
            <a:pathLst>
              <a:path w="4360578" h="4114800">
                <a:moveTo>
                  <a:pt x="0" y="0"/>
                </a:moveTo>
                <a:lnTo>
                  <a:pt x="4360578" y="0"/>
                </a:lnTo>
                <a:lnTo>
                  <a:pt x="436057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rot="241467">
            <a:off x="9382949" y="5504381"/>
            <a:ext cx="1698794" cy="1198422"/>
          </a:xfrm>
          <a:custGeom>
            <a:avLst/>
            <a:gdLst/>
            <a:ahLst/>
            <a:cxnLst/>
            <a:rect l="l" t="t" r="r" b="b"/>
            <a:pathLst>
              <a:path w="1698794" h="1198422">
                <a:moveTo>
                  <a:pt x="0" y="0"/>
                </a:moveTo>
                <a:lnTo>
                  <a:pt x="1698794" y="0"/>
                </a:lnTo>
                <a:lnTo>
                  <a:pt x="1698794" y="1198422"/>
                </a:lnTo>
                <a:lnTo>
                  <a:pt x="0" y="119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3" name="Group 13"/>
          <p:cNvGrpSpPr/>
          <p:nvPr/>
        </p:nvGrpSpPr>
        <p:grpSpPr>
          <a:xfrm>
            <a:off x="7600950" y="5143500"/>
            <a:ext cx="1742039" cy="1742039"/>
            <a:chOff x="0" y="0"/>
            <a:chExt cx="812800" cy="812800"/>
          </a:xfrm>
        </p:grpSpPr>
        <p:sp>
          <p:nvSpPr>
            <p:cNvPr id="14" name="Freeform 14"/>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8AB7E2"/>
            </a:solidFill>
          </p:spPr>
          <p:txBody>
            <a:bodyPr/>
            <a:lstStyle/>
            <a:p>
              <a:endParaRPr lang="en-US"/>
            </a:p>
          </p:txBody>
        </p:sp>
        <p:sp>
          <p:nvSpPr>
            <p:cNvPr id="15" name="TextBox 15"/>
            <p:cNvSpPr txBox="1"/>
            <p:nvPr/>
          </p:nvSpPr>
          <p:spPr>
            <a:xfrm>
              <a:off x="63500" y="92075"/>
              <a:ext cx="685800" cy="657225"/>
            </a:xfrm>
            <a:prstGeom prst="rect">
              <a:avLst/>
            </a:prstGeom>
          </p:spPr>
          <p:txBody>
            <a:bodyPr lIns="50800" tIns="50800" rIns="50800" bIns="50800" rtlCol="0" anchor="ctr"/>
            <a:lstStyle/>
            <a:p>
              <a:pPr algn="ctr">
                <a:lnSpc>
                  <a:spcPts val="2266"/>
                </a:lnSpc>
              </a:pPr>
              <a:r>
                <a:rPr lang="en-US" sz="2200" spc="156" dirty="0">
                  <a:solidFill>
                    <a:srgbClr val="000000"/>
                  </a:solidFill>
                  <a:latin typeface="DM Sans"/>
                </a:rPr>
                <a:t>Checking</a:t>
              </a:r>
            </a:p>
            <a:p>
              <a:pPr algn="ctr">
                <a:lnSpc>
                  <a:spcPts val="2163"/>
                </a:lnSpc>
              </a:pPr>
              <a:r>
                <a:rPr lang="en-US" sz="2100" spc="149" dirty="0">
                  <a:solidFill>
                    <a:srgbClr val="000000"/>
                  </a:solidFill>
                  <a:latin typeface="DM Sans"/>
                </a:rPr>
                <a:t>keywords</a:t>
              </a:r>
            </a:p>
          </p:txBody>
        </p:sp>
      </p:grpSp>
      <p:sp>
        <p:nvSpPr>
          <p:cNvPr id="16" name="Freeform 16"/>
          <p:cNvSpPr/>
          <p:nvPr/>
        </p:nvSpPr>
        <p:spPr>
          <a:xfrm rot="5400000" flipH="1">
            <a:off x="3278860" y="5125440"/>
            <a:ext cx="504257" cy="1452048"/>
          </a:xfrm>
          <a:custGeom>
            <a:avLst/>
            <a:gdLst/>
            <a:ahLst/>
            <a:cxnLst/>
            <a:rect l="l" t="t" r="r" b="b"/>
            <a:pathLst>
              <a:path w="504257" h="1452048">
                <a:moveTo>
                  <a:pt x="504257" y="0"/>
                </a:moveTo>
                <a:lnTo>
                  <a:pt x="0" y="0"/>
                </a:lnTo>
                <a:lnTo>
                  <a:pt x="0" y="1452048"/>
                </a:lnTo>
                <a:lnTo>
                  <a:pt x="504257" y="1452048"/>
                </a:lnTo>
                <a:lnTo>
                  <a:pt x="504257"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TextBox 17"/>
          <p:cNvSpPr txBox="1"/>
          <p:nvPr/>
        </p:nvSpPr>
        <p:spPr>
          <a:xfrm>
            <a:off x="3136738" y="1219200"/>
            <a:ext cx="10942464" cy="1177290"/>
          </a:xfrm>
          <a:prstGeom prst="rect">
            <a:avLst/>
          </a:prstGeom>
        </p:spPr>
        <p:txBody>
          <a:bodyPr lIns="0" tIns="0" rIns="0" bIns="0" rtlCol="0" anchor="t">
            <a:spAutoFit/>
          </a:bodyPr>
          <a:lstStyle/>
          <a:p>
            <a:pPr algn="l">
              <a:lnSpc>
                <a:spcPts val="8730"/>
              </a:lnSpc>
            </a:pPr>
            <a:r>
              <a:rPr lang="en-US" sz="9000" dirty="0">
                <a:solidFill>
                  <a:srgbClr val="000000"/>
                </a:solidFill>
                <a:latin typeface="DM Sans Bold"/>
              </a:rPr>
              <a:t>Sentiment By Topic</a:t>
            </a:r>
          </a:p>
        </p:txBody>
      </p:sp>
      <p:pic>
        <p:nvPicPr>
          <p:cNvPr id="20" name="Picture 19" descr="A graph with green and orange bars&#10;&#10;Description automatically generated">
            <a:extLst>
              <a:ext uri="{FF2B5EF4-FFF2-40B4-BE49-F238E27FC236}">
                <a16:creationId xmlns:a16="http://schemas.microsoft.com/office/drawing/2014/main" id="{3E0A796E-C920-A857-C333-D964AAC47D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01400" y="4366464"/>
            <a:ext cx="6687483" cy="3296110"/>
          </a:xfrm>
          <a:prstGeom prst="rect">
            <a:avLst/>
          </a:prstGeom>
        </p:spPr>
      </p:pic>
      <p:sp>
        <p:nvSpPr>
          <p:cNvPr id="18" name="Freeform 18"/>
          <p:cNvSpPr/>
          <p:nvPr/>
        </p:nvSpPr>
        <p:spPr>
          <a:xfrm rot="5400000" flipH="1">
            <a:off x="6658716" y="5187378"/>
            <a:ext cx="485740" cy="1398727"/>
          </a:xfrm>
          <a:custGeom>
            <a:avLst/>
            <a:gdLst/>
            <a:ahLst/>
            <a:cxnLst/>
            <a:rect l="l" t="t" r="r" b="b"/>
            <a:pathLst>
              <a:path w="485740" h="1398727">
                <a:moveTo>
                  <a:pt x="485740" y="0"/>
                </a:moveTo>
                <a:lnTo>
                  <a:pt x="0" y="0"/>
                </a:lnTo>
                <a:lnTo>
                  <a:pt x="0" y="1398727"/>
                </a:lnTo>
                <a:lnTo>
                  <a:pt x="485740" y="1398727"/>
                </a:lnTo>
                <a:lnTo>
                  <a:pt x="48574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3869283" y="-3835880"/>
            <a:ext cx="10287000" cy="18288000"/>
            <a:chOff x="0" y="0"/>
            <a:chExt cx="13716000" cy="24384000"/>
          </a:xfrm>
        </p:grpSpPr>
        <p:sp>
          <p:nvSpPr>
            <p:cNvPr id="3" name="Freeform 3"/>
            <p:cNvSpPr/>
            <p:nvPr/>
          </p:nvSpPr>
          <p:spPr>
            <a:xfrm>
              <a:off x="0" y="0"/>
              <a:ext cx="13716000" cy="24384000"/>
            </a:xfrm>
            <a:custGeom>
              <a:avLst/>
              <a:gdLst/>
              <a:ahLst/>
              <a:cxnLst/>
              <a:rect l="l" t="t" r="r" b="b"/>
              <a:pathLst>
                <a:path w="13716000" h="24384000">
                  <a:moveTo>
                    <a:pt x="13716000" y="0"/>
                  </a:moveTo>
                  <a:lnTo>
                    <a:pt x="13716000" y="24384000"/>
                  </a:lnTo>
                  <a:lnTo>
                    <a:pt x="0" y="24384000"/>
                  </a:lnTo>
                  <a:lnTo>
                    <a:pt x="0" y="0"/>
                  </a:lnTo>
                  <a:lnTo>
                    <a:pt x="13716000" y="0"/>
                  </a:lnTo>
                  <a:close/>
                </a:path>
              </a:pathLst>
            </a:custGeom>
            <a:blipFill>
              <a:blip r:embed="rId2"/>
              <a:stretch>
                <a:fillRect l="-66442" r="-66442"/>
              </a:stretch>
            </a:blipFill>
          </p:spPr>
          <p:txBody>
            <a:bodyPr/>
            <a:lstStyle/>
            <a:p>
              <a:endParaRPr lang="en-US"/>
            </a:p>
          </p:txBody>
        </p:sp>
      </p:grpSp>
      <p:sp>
        <p:nvSpPr>
          <p:cNvPr id="4" name="Freeform 4"/>
          <p:cNvSpPr/>
          <p:nvPr/>
        </p:nvSpPr>
        <p:spPr>
          <a:xfrm rot="-10800000">
            <a:off x="14827993" y="-1392447"/>
            <a:ext cx="4017146" cy="3158481"/>
          </a:xfrm>
          <a:custGeom>
            <a:avLst/>
            <a:gdLst/>
            <a:ahLst/>
            <a:cxnLst/>
            <a:rect l="l" t="t" r="r" b="b"/>
            <a:pathLst>
              <a:path w="4017146" h="3158481">
                <a:moveTo>
                  <a:pt x="0" y="0"/>
                </a:moveTo>
                <a:lnTo>
                  <a:pt x="4017146" y="0"/>
                </a:lnTo>
                <a:lnTo>
                  <a:pt x="4017146"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l="-87" r="-87"/>
            </a:stretch>
          </a:blipFill>
        </p:spPr>
        <p:txBody>
          <a:bodyPr/>
          <a:lstStyle/>
          <a:p>
            <a:endParaRPr lang="en-US"/>
          </a:p>
        </p:txBody>
      </p:sp>
      <p:sp>
        <p:nvSpPr>
          <p:cNvPr id="5" name="Freeform 5"/>
          <p:cNvSpPr/>
          <p:nvPr/>
        </p:nvSpPr>
        <p:spPr>
          <a:xfrm>
            <a:off x="4580296" y="-1616873"/>
            <a:ext cx="4224468" cy="2645573"/>
          </a:xfrm>
          <a:custGeom>
            <a:avLst/>
            <a:gdLst/>
            <a:ahLst/>
            <a:cxnLst/>
            <a:rect l="l" t="t" r="r" b="b"/>
            <a:pathLst>
              <a:path w="4224468" h="2645573">
                <a:moveTo>
                  <a:pt x="0" y="0"/>
                </a:moveTo>
                <a:lnTo>
                  <a:pt x="4224468" y="0"/>
                </a:lnTo>
                <a:lnTo>
                  <a:pt x="4224468"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l="-122" r="-122"/>
            </a:stretch>
          </a:blipFill>
        </p:spPr>
        <p:txBody>
          <a:bodyPr/>
          <a:lstStyle/>
          <a:p>
            <a:endParaRPr lang="en-US"/>
          </a:p>
        </p:txBody>
      </p:sp>
      <p:sp>
        <p:nvSpPr>
          <p:cNvPr id="6" name="Freeform 6"/>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t="-14" b="-14"/>
            </a:stretch>
          </a:blipFill>
        </p:spPr>
        <p:txBody>
          <a:bodyPr/>
          <a:lstStyle/>
          <a:p>
            <a:endParaRPr lang="en-US"/>
          </a:p>
        </p:txBody>
      </p:sp>
      <p:sp>
        <p:nvSpPr>
          <p:cNvPr id="7" name="Freeform 7"/>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t="-197" b="-197"/>
            </a:stretch>
          </a:blipFill>
        </p:spPr>
        <p:txBody>
          <a:bodyPr/>
          <a:lstStyle/>
          <a:p>
            <a:endParaRPr lang="en-US"/>
          </a:p>
        </p:txBody>
      </p:sp>
      <p:sp>
        <p:nvSpPr>
          <p:cNvPr id="8" name="Freeform 8"/>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t="-15" b="-15"/>
            </a:stretch>
          </a:blipFill>
        </p:spPr>
        <p:txBody>
          <a:bodyPr/>
          <a:lstStyle/>
          <a:p>
            <a:endParaRPr lang="en-US"/>
          </a:p>
        </p:txBody>
      </p:sp>
      <p:sp>
        <p:nvSpPr>
          <p:cNvPr id="9" name="Freeform 9"/>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l="-122" r="-122"/>
            </a:stretch>
          </a:blipFill>
        </p:spPr>
        <p:txBody>
          <a:bodyPr/>
          <a:lstStyle/>
          <a:p>
            <a:endParaRPr lang="en-US"/>
          </a:p>
        </p:txBody>
      </p:sp>
      <p:sp>
        <p:nvSpPr>
          <p:cNvPr id="10" name="Freeform 10"/>
          <p:cNvSpPr/>
          <p:nvPr/>
        </p:nvSpPr>
        <p:spPr>
          <a:xfrm>
            <a:off x="-744232" y="460501"/>
            <a:ext cx="1488463" cy="1602652"/>
          </a:xfrm>
          <a:custGeom>
            <a:avLst/>
            <a:gdLst/>
            <a:ahLst/>
            <a:cxnLst/>
            <a:rect l="l" t="t" r="r" b="b"/>
            <a:pathLst>
              <a:path w="1488463" h="1602652">
                <a:moveTo>
                  <a:pt x="0" y="0"/>
                </a:moveTo>
                <a:lnTo>
                  <a:pt x="1488463" y="0"/>
                </a:lnTo>
                <a:lnTo>
                  <a:pt x="1488463"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l="-13" r="-13"/>
            </a:stretch>
          </a:blipFill>
        </p:spPr>
        <p:txBody>
          <a:bodyPr/>
          <a:lstStyle/>
          <a:p>
            <a:endParaRPr lang="en-US"/>
          </a:p>
        </p:txBody>
      </p:sp>
      <p:grpSp>
        <p:nvGrpSpPr>
          <p:cNvPr id="11" name="Group 11"/>
          <p:cNvGrpSpPr/>
          <p:nvPr/>
        </p:nvGrpSpPr>
        <p:grpSpPr>
          <a:xfrm>
            <a:off x="9012783" y="4228801"/>
            <a:ext cx="2501786" cy="2460782"/>
            <a:chOff x="0" y="0"/>
            <a:chExt cx="3335715" cy="3281043"/>
          </a:xfrm>
        </p:grpSpPr>
        <p:sp>
          <p:nvSpPr>
            <p:cNvPr id="12" name="Freeform 12"/>
            <p:cNvSpPr/>
            <p:nvPr/>
          </p:nvSpPr>
          <p:spPr>
            <a:xfrm>
              <a:off x="0" y="0"/>
              <a:ext cx="3335655" cy="3281045"/>
            </a:xfrm>
            <a:custGeom>
              <a:avLst/>
              <a:gdLst/>
              <a:ahLst/>
              <a:cxnLst/>
              <a:rect l="l" t="t" r="r" b="b"/>
              <a:pathLst>
                <a:path w="3335655" h="3281045">
                  <a:moveTo>
                    <a:pt x="1667891" y="0"/>
                  </a:moveTo>
                  <a:lnTo>
                    <a:pt x="3335655" y="1640459"/>
                  </a:lnTo>
                  <a:lnTo>
                    <a:pt x="1667891" y="3281045"/>
                  </a:lnTo>
                  <a:lnTo>
                    <a:pt x="0" y="1640459"/>
                  </a:lnTo>
                  <a:lnTo>
                    <a:pt x="1667891" y="0"/>
                  </a:lnTo>
                  <a:close/>
                </a:path>
              </a:pathLst>
            </a:custGeom>
            <a:solidFill>
              <a:srgbClr val="8AB7E2"/>
            </a:solidFill>
          </p:spPr>
          <p:txBody>
            <a:bodyPr/>
            <a:lstStyle/>
            <a:p>
              <a:endParaRPr lang="en-US"/>
            </a:p>
          </p:txBody>
        </p:sp>
      </p:grpSp>
      <p:grpSp>
        <p:nvGrpSpPr>
          <p:cNvPr id="13" name="Group 13"/>
          <p:cNvGrpSpPr/>
          <p:nvPr/>
        </p:nvGrpSpPr>
        <p:grpSpPr>
          <a:xfrm>
            <a:off x="1744636" y="4745603"/>
            <a:ext cx="1760426" cy="1760426"/>
            <a:chOff x="0" y="0"/>
            <a:chExt cx="3315909" cy="3315909"/>
          </a:xfrm>
        </p:grpSpPr>
        <p:sp>
          <p:nvSpPr>
            <p:cNvPr id="14" name="Freeform 14"/>
            <p:cNvSpPr/>
            <p:nvPr/>
          </p:nvSpPr>
          <p:spPr>
            <a:xfrm>
              <a:off x="0" y="0"/>
              <a:ext cx="3315970" cy="3315970"/>
            </a:xfrm>
            <a:custGeom>
              <a:avLst/>
              <a:gdLst/>
              <a:ahLst/>
              <a:cxnLst/>
              <a:rect l="l" t="t" r="r" b="b"/>
              <a:pathLst>
                <a:path w="3315970" h="3315970">
                  <a:moveTo>
                    <a:pt x="1657985" y="0"/>
                  </a:moveTo>
                  <a:lnTo>
                    <a:pt x="3315970" y="1657985"/>
                  </a:lnTo>
                  <a:lnTo>
                    <a:pt x="1657985" y="3315970"/>
                  </a:lnTo>
                  <a:lnTo>
                    <a:pt x="0" y="1657985"/>
                  </a:lnTo>
                  <a:lnTo>
                    <a:pt x="1657985" y="0"/>
                  </a:lnTo>
                  <a:close/>
                </a:path>
              </a:pathLst>
            </a:custGeom>
            <a:solidFill>
              <a:srgbClr val="8AB7E2"/>
            </a:solidFill>
          </p:spPr>
          <p:txBody>
            <a:bodyPr/>
            <a:lstStyle/>
            <a:p>
              <a:endParaRPr lang="en-US"/>
            </a:p>
          </p:txBody>
        </p:sp>
      </p:grpSp>
      <p:grpSp>
        <p:nvGrpSpPr>
          <p:cNvPr id="15" name="Group 15"/>
          <p:cNvGrpSpPr/>
          <p:nvPr/>
        </p:nvGrpSpPr>
        <p:grpSpPr>
          <a:xfrm>
            <a:off x="5392043" y="2246953"/>
            <a:ext cx="1798967" cy="1674945"/>
            <a:chOff x="0" y="0"/>
            <a:chExt cx="3495853" cy="3254847"/>
          </a:xfrm>
        </p:grpSpPr>
        <p:sp>
          <p:nvSpPr>
            <p:cNvPr id="16" name="Freeform 16"/>
            <p:cNvSpPr/>
            <p:nvPr/>
          </p:nvSpPr>
          <p:spPr>
            <a:xfrm>
              <a:off x="0" y="0"/>
              <a:ext cx="3495802" cy="3254883"/>
            </a:xfrm>
            <a:custGeom>
              <a:avLst/>
              <a:gdLst/>
              <a:ahLst/>
              <a:cxnLst/>
              <a:rect l="l" t="t" r="r" b="b"/>
              <a:pathLst>
                <a:path w="3495802" h="3254883">
                  <a:moveTo>
                    <a:pt x="1747901" y="0"/>
                  </a:moveTo>
                  <a:lnTo>
                    <a:pt x="3495802" y="1627378"/>
                  </a:lnTo>
                  <a:lnTo>
                    <a:pt x="1747901" y="3254883"/>
                  </a:lnTo>
                  <a:lnTo>
                    <a:pt x="0" y="1627378"/>
                  </a:lnTo>
                  <a:lnTo>
                    <a:pt x="1747901" y="0"/>
                  </a:lnTo>
                  <a:close/>
                </a:path>
              </a:pathLst>
            </a:custGeom>
            <a:solidFill>
              <a:srgbClr val="8AB7E2"/>
            </a:solidFill>
          </p:spPr>
          <p:txBody>
            <a:bodyPr/>
            <a:lstStyle/>
            <a:p>
              <a:endParaRPr lang="en-US"/>
            </a:p>
          </p:txBody>
        </p:sp>
      </p:grpSp>
      <p:sp>
        <p:nvSpPr>
          <p:cNvPr id="17" name="Freeform 17"/>
          <p:cNvSpPr/>
          <p:nvPr/>
        </p:nvSpPr>
        <p:spPr>
          <a:xfrm rot="-8400940" flipH="1" flipV="1">
            <a:off x="3482374" y="2136854"/>
            <a:ext cx="1781183" cy="1476763"/>
          </a:xfrm>
          <a:custGeom>
            <a:avLst/>
            <a:gdLst/>
            <a:ahLst/>
            <a:cxnLst/>
            <a:rect l="l" t="t" r="r" b="b"/>
            <a:pathLst>
              <a:path w="1781183" h="1476763">
                <a:moveTo>
                  <a:pt x="1781183" y="1476763"/>
                </a:moveTo>
                <a:lnTo>
                  <a:pt x="0" y="1476763"/>
                </a:lnTo>
                <a:lnTo>
                  <a:pt x="0" y="0"/>
                </a:lnTo>
                <a:lnTo>
                  <a:pt x="1781183" y="0"/>
                </a:lnTo>
                <a:lnTo>
                  <a:pt x="1781183" y="1476763"/>
                </a:lnTo>
                <a:close/>
              </a:path>
            </a:pathLst>
          </a:custGeom>
          <a:blipFill>
            <a:blip r:embed="rId15">
              <a:extLst>
                <a:ext uri="{96DAC541-7B7A-43D3-8B79-37D633B846F1}">
                  <asvg:svgBlip xmlns:asvg="http://schemas.microsoft.com/office/drawing/2016/SVG/main" r:embed="rId16"/>
                </a:ext>
              </a:extLst>
            </a:blip>
            <a:stretch>
              <a:fillRect t="-118" b="-118"/>
            </a:stretch>
          </a:blipFill>
        </p:spPr>
        <p:txBody>
          <a:bodyPr/>
          <a:lstStyle/>
          <a:p>
            <a:endParaRPr lang="en-US"/>
          </a:p>
        </p:txBody>
      </p:sp>
      <p:sp>
        <p:nvSpPr>
          <p:cNvPr id="18" name="Freeform 18"/>
          <p:cNvSpPr/>
          <p:nvPr/>
        </p:nvSpPr>
        <p:spPr>
          <a:xfrm rot="5400000" flipH="1">
            <a:off x="4018900" y="4356630"/>
            <a:ext cx="765780" cy="2205124"/>
          </a:xfrm>
          <a:custGeom>
            <a:avLst/>
            <a:gdLst/>
            <a:ahLst/>
            <a:cxnLst/>
            <a:rect l="l" t="t" r="r" b="b"/>
            <a:pathLst>
              <a:path w="765780" h="2205124">
                <a:moveTo>
                  <a:pt x="765779" y="0"/>
                </a:moveTo>
                <a:lnTo>
                  <a:pt x="0" y="0"/>
                </a:lnTo>
                <a:lnTo>
                  <a:pt x="0" y="2205124"/>
                </a:lnTo>
                <a:lnTo>
                  <a:pt x="765779" y="2205124"/>
                </a:lnTo>
                <a:lnTo>
                  <a:pt x="765779"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19" name="Group 19"/>
          <p:cNvGrpSpPr/>
          <p:nvPr/>
        </p:nvGrpSpPr>
        <p:grpSpPr>
          <a:xfrm>
            <a:off x="5529823" y="4648959"/>
            <a:ext cx="2098378" cy="1953714"/>
            <a:chOff x="0" y="0"/>
            <a:chExt cx="3495853" cy="3254847"/>
          </a:xfrm>
        </p:grpSpPr>
        <p:sp>
          <p:nvSpPr>
            <p:cNvPr id="20" name="Freeform 20"/>
            <p:cNvSpPr/>
            <p:nvPr/>
          </p:nvSpPr>
          <p:spPr>
            <a:xfrm>
              <a:off x="0" y="0"/>
              <a:ext cx="3495802" cy="3254883"/>
            </a:xfrm>
            <a:custGeom>
              <a:avLst/>
              <a:gdLst/>
              <a:ahLst/>
              <a:cxnLst/>
              <a:rect l="l" t="t" r="r" b="b"/>
              <a:pathLst>
                <a:path w="3495802" h="3254883">
                  <a:moveTo>
                    <a:pt x="1747901" y="0"/>
                  </a:moveTo>
                  <a:lnTo>
                    <a:pt x="3495802" y="1627378"/>
                  </a:lnTo>
                  <a:lnTo>
                    <a:pt x="1747901" y="3254883"/>
                  </a:lnTo>
                  <a:lnTo>
                    <a:pt x="0" y="1627378"/>
                  </a:lnTo>
                  <a:lnTo>
                    <a:pt x="1747901" y="0"/>
                  </a:lnTo>
                  <a:close/>
                </a:path>
              </a:pathLst>
            </a:custGeom>
            <a:solidFill>
              <a:srgbClr val="8AB7E2"/>
            </a:solidFill>
          </p:spPr>
          <p:txBody>
            <a:bodyPr/>
            <a:lstStyle/>
            <a:p>
              <a:endParaRPr lang="en-US"/>
            </a:p>
          </p:txBody>
        </p:sp>
      </p:grpSp>
      <p:grpSp>
        <p:nvGrpSpPr>
          <p:cNvPr id="21" name="Group 21"/>
          <p:cNvGrpSpPr/>
          <p:nvPr/>
        </p:nvGrpSpPr>
        <p:grpSpPr>
          <a:xfrm>
            <a:off x="1704915" y="2161472"/>
            <a:ext cx="1760426" cy="1760426"/>
            <a:chOff x="0" y="0"/>
            <a:chExt cx="3315909" cy="3315909"/>
          </a:xfrm>
        </p:grpSpPr>
        <p:sp>
          <p:nvSpPr>
            <p:cNvPr id="22" name="Freeform 22"/>
            <p:cNvSpPr/>
            <p:nvPr/>
          </p:nvSpPr>
          <p:spPr>
            <a:xfrm>
              <a:off x="0" y="0"/>
              <a:ext cx="3315970" cy="3315970"/>
            </a:xfrm>
            <a:custGeom>
              <a:avLst/>
              <a:gdLst/>
              <a:ahLst/>
              <a:cxnLst/>
              <a:rect l="l" t="t" r="r" b="b"/>
              <a:pathLst>
                <a:path w="3315970" h="3315970">
                  <a:moveTo>
                    <a:pt x="1657985" y="0"/>
                  </a:moveTo>
                  <a:lnTo>
                    <a:pt x="3315970" y="1657985"/>
                  </a:lnTo>
                  <a:lnTo>
                    <a:pt x="1657985" y="3315970"/>
                  </a:lnTo>
                  <a:lnTo>
                    <a:pt x="0" y="1657985"/>
                  </a:lnTo>
                  <a:lnTo>
                    <a:pt x="1657985" y="0"/>
                  </a:lnTo>
                  <a:close/>
                </a:path>
              </a:pathLst>
            </a:custGeom>
            <a:solidFill>
              <a:srgbClr val="8AB7E2"/>
            </a:solidFill>
          </p:spPr>
          <p:txBody>
            <a:bodyPr/>
            <a:lstStyle/>
            <a:p>
              <a:endParaRPr lang="en-US"/>
            </a:p>
          </p:txBody>
        </p:sp>
      </p:grpSp>
      <p:sp>
        <p:nvSpPr>
          <p:cNvPr id="23" name="Freeform 23"/>
          <p:cNvSpPr/>
          <p:nvPr/>
        </p:nvSpPr>
        <p:spPr>
          <a:xfrm>
            <a:off x="2118357" y="2549279"/>
            <a:ext cx="854101" cy="984812"/>
          </a:xfrm>
          <a:custGeom>
            <a:avLst/>
            <a:gdLst/>
            <a:ahLst/>
            <a:cxnLst/>
            <a:rect l="l" t="t" r="r" b="b"/>
            <a:pathLst>
              <a:path w="854101" h="984812">
                <a:moveTo>
                  <a:pt x="0" y="0"/>
                </a:moveTo>
                <a:lnTo>
                  <a:pt x="854101" y="0"/>
                </a:lnTo>
                <a:lnTo>
                  <a:pt x="854101" y="984812"/>
                </a:lnTo>
                <a:lnTo>
                  <a:pt x="0" y="98481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4" name="Freeform 24"/>
          <p:cNvSpPr/>
          <p:nvPr/>
        </p:nvSpPr>
        <p:spPr>
          <a:xfrm>
            <a:off x="5827311" y="3701947"/>
            <a:ext cx="464215" cy="1309325"/>
          </a:xfrm>
          <a:custGeom>
            <a:avLst/>
            <a:gdLst/>
            <a:ahLst/>
            <a:cxnLst/>
            <a:rect l="l" t="t" r="r" b="b"/>
            <a:pathLst>
              <a:path w="464215" h="1309325">
                <a:moveTo>
                  <a:pt x="0" y="0"/>
                </a:moveTo>
                <a:lnTo>
                  <a:pt x="464215" y="0"/>
                </a:lnTo>
                <a:lnTo>
                  <a:pt x="464215" y="1309325"/>
                </a:lnTo>
                <a:lnTo>
                  <a:pt x="0" y="130932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25" name="Freeform 25"/>
          <p:cNvSpPr/>
          <p:nvPr/>
        </p:nvSpPr>
        <p:spPr>
          <a:xfrm>
            <a:off x="9657025" y="4648959"/>
            <a:ext cx="1289148" cy="1633814"/>
          </a:xfrm>
          <a:custGeom>
            <a:avLst/>
            <a:gdLst/>
            <a:ahLst/>
            <a:cxnLst/>
            <a:rect l="l" t="t" r="r" b="b"/>
            <a:pathLst>
              <a:path w="1289148" h="1633814">
                <a:moveTo>
                  <a:pt x="0" y="0"/>
                </a:moveTo>
                <a:lnTo>
                  <a:pt x="1289148" y="0"/>
                </a:lnTo>
                <a:lnTo>
                  <a:pt x="1289148" y="1633814"/>
                </a:lnTo>
                <a:lnTo>
                  <a:pt x="0" y="163381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26" name="Freeform 26"/>
          <p:cNvSpPr/>
          <p:nvPr/>
        </p:nvSpPr>
        <p:spPr>
          <a:xfrm rot="1126343">
            <a:off x="7436383" y="4890428"/>
            <a:ext cx="1698794" cy="1198422"/>
          </a:xfrm>
          <a:custGeom>
            <a:avLst/>
            <a:gdLst/>
            <a:ahLst/>
            <a:cxnLst/>
            <a:rect l="l" t="t" r="r" b="b"/>
            <a:pathLst>
              <a:path w="1698794" h="1198422">
                <a:moveTo>
                  <a:pt x="0" y="0"/>
                </a:moveTo>
                <a:lnTo>
                  <a:pt x="1698794" y="0"/>
                </a:lnTo>
                <a:lnTo>
                  <a:pt x="1698794" y="1198422"/>
                </a:lnTo>
                <a:lnTo>
                  <a:pt x="0" y="119842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grpSp>
        <p:nvGrpSpPr>
          <p:cNvPr id="27" name="Group 27"/>
          <p:cNvGrpSpPr/>
          <p:nvPr/>
        </p:nvGrpSpPr>
        <p:grpSpPr>
          <a:xfrm>
            <a:off x="5529823" y="6869373"/>
            <a:ext cx="2098378" cy="1953714"/>
            <a:chOff x="0" y="0"/>
            <a:chExt cx="3495853" cy="3254847"/>
          </a:xfrm>
        </p:grpSpPr>
        <p:sp>
          <p:nvSpPr>
            <p:cNvPr id="28" name="Freeform 28"/>
            <p:cNvSpPr/>
            <p:nvPr/>
          </p:nvSpPr>
          <p:spPr>
            <a:xfrm>
              <a:off x="0" y="0"/>
              <a:ext cx="3495802" cy="3254883"/>
            </a:xfrm>
            <a:custGeom>
              <a:avLst/>
              <a:gdLst/>
              <a:ahLst/>
              <a:cxnLst/>
              <a:rect l="l" t="t" r="r" b="b"/>
              <a:pathLst>
                <a:path w="3495802" h="3254883">
                  <a:moveTo>
                    <a:pt x="1747901" y="0"/>
                  </a:moveTo>
                  <a:lnTo>
                    <a:pt x="3495802" y="1627378"/>
                  </a:lnTo>
                  <a:lnTo>
                    <a:pt x="1747901" y="3254883"/>
                  </a:lnTo>
                  <a:lnTo>
                    <a:pt x="0" y="1627378"/>
                  </a:lnTo>
                  <a:lnTo>
                    <a:pt x="1747901" y="0"/>
                  </a:lnTo>
                  <a:close/>
                </a:path>
              </a:pathLst>
            </a:custGeom>
            <a:solidFill>
              <a:srgbClr val="8AB7E2"/>
            </a:solidFill>
          </p:spPr>
          <p:txBody>
            <a:bodyPr/>
            <a:lstStyle/>
            <a:p>
              <a:endParaRPr lang="en-US"/>
            </a:p>
          </p:txBody>
        </p:sp>
      </p:grpSp>
      <p:sp>
        <p:nvSpPr>
          <p:cNvPr id="29" name="Freeform 29"/>
          <p:cNvSpPr/>
          <p:nvPr/>
        </p:nvSpPr>
        <p:spPr>
          <a:xfrm rot="-2432121">
            <a:off x="3650007" y="5708927"/>
            <a:ext cx="1001620" cy="2993972"/>
          </a:xfrm>
          <a:custGeom>
            <a:avLst/>
            <a:gdLst/>
            <a:ahLst/>
            <a:cxnLst/>
            <a:rect l="l" t="t" r="r" b="b"/>
            <a:pathLst>
              <a:path w="1001620" h="2993972">
                <a:moveTo>
                  <a:pt x="0" y="0"/>
                </a:moveTo>
                <a:lnTo>
                  <a:pt x="1001620" y="0"/>
                </a:lnTo>
                <a:lnTo>
                  <a:pt x="1001620" y="2993972"/>
                </a:lnTo>
                <a:lnTo>
                  <a:pt x="0" y="2993972"/>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30" name="Freeform 30"/>
          <p:cNvSpPr/>
          <p:nvPr/>
        </p:nvSpPr>
        <p:spPr>
          <a:xfrm rot="4558660">
            <a:off x="8079724" y="5437155"/>
            <a:ext cx="958284" cy="2864437"/>
          </a:xfrm>
          <a:custGeom>
            <a:avLst/>
            <a:gdLst/>
            <a:ahLst/>
            <a:cxnLst/>
            <a:rect l="l" t="t" r="r" b="b"/>
            <a:pathLst>
              <a:path w="958284" h="2864437">
                <a:moveTo>
                  <a:pt x="0" y="0"/>
                </a:moveTo>
                <a:lnTo>
                  <a:pt x="958284" y="0"/>
                </a:lnTo>
                <a:lnTo>
                  <a:pt x="958284" y="2864436"/>
                </a:lnTo>
                <a:lnTo>
                  <a:pt x="0" y="286443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grpSp>
        <p:nvGrpSpPr>
          <p:cNvPr id="31" name="Group 31"/>
          <p:cNvGrpSpPr/>
          <p:nvPr/>
        </p:nvGrpSpPr>
        <p:grpSpPr>
          <a:xfrm>
            <a:off x="8954445" y="6979590"/>
            <a:ext cx="2098378" cy="1953714"/>
            <a:chOff x="0" y="0"/>
            <a:chExt cx="3495853" cy="3254847"/>
          </a:xfrm>
        </p:grpSpPr>
        <p:sp>
          <p:nvSpPr>
            <p:cNvPr id="32" name="Freeform 32"/>
            <p:cNvSpPr/>
            <p:nvPr/>
          </p:nvSpPr>
          <p:spPr>
            <a:xfrm>
              <a:off x="0" y="0"/>
              <a:ext cx="3495802" cy="3254883"/>
            </a:xfrm>
            <a:custGeom>
              <a:avLst/>
              <a:gdLst/>
              <a:ahLst/>
              <a:cxnLst/>
              <a:rect l="l" t="t" r="r" b="b"/>
              <a:pathLst>
                <a:path w="3495802" h="3254883">
                  <a:moveTo>
                    <a:pt x="1747901" y="0"/>
                  </a:moveTo>
                  <a:lnTo>
                    <a:pt x="3495802" y="1627378"/>
                  </a:lnTo>
                  <a:lnTo>
                    <a:pt x="1747901" y="3254883"/>
                  </a:lnTo>
                  <a:lnTo>
                    <a:pt x="0" y="1627378"/>
                  </a:lnTo>
                  <a:lnTo>
                    <a:pt x="1747901" y="0"/>
                  </a:lnTo>
                  <a:close/>
                </a:path>
              </a:pathLst>
            </a:custGeom>
            <a:solidFill>
              <a:srgbClr val="8AB7E2"/>
            </a:solidFill>
          </p:spPr>
          <p:txBody>
            <a:bodyPr/>
            <a:lstStyle/>
            <a:p>
              <a:endParaRPr lang="en-US"/>
            </a:p>
          </p:txBody>
        </p:sp>
      </p:grpSp>
      <p:sp>
        <p:nvSpPr>
          <p:cNvPr id="33" name="Freeform 33"/>
          <p:cNvSpPr/>
          <p:nvPr/>
        </p:nvSpPr>
        <p:spPr>
          <a:xfrm rot="-5170928">
            <a:off x="8053672" y="7301784"/>
            <a:ext cx="464215" cy="1309325"/>
          </a:xfrm>
          <a:custGeom>
            <a:avLst/>
            <a:gdLst/>
            <a:ahLst/>
            <a:cxnLst/>
            <a:rect l="l" t="t" r="r" b="b"/>
            <a:pathLst>
              <a:path w="464215" h="1309325">
                <a:moveTo>
                  <a:pt x="0" y="0"/>
                </a:moveTo>
                <a:lnTo>
                  <a:pt x="464216" y="0"/>
                </a:lnTo>
                <a:lnTo>
                  <a:pt x="464216" y="1309325"/>
                </a:lnTo>
                <a:lnTo>
                  <a:pt x="0" y="130932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nvGrpSpPr>
          <p:cNvPr id="34" name="Group 34"/>
          <p:cNvGrpSpPr/>
          <p:nvPr/>
        </p:nvGrpSpPr>
        <p:grpSpPr>
          <a:xfrm>
            <a:off x="12166297" y="6979590"/>
            <a:ext cx="2098378" cy="1953714"/>
            <a:chOff x="0" y="0"/>
            <a:chExt cx="3495853" cy="3254847"/>
          </a:xfrm>
        </p:grpSpPr>
        <p:sp>
          <p:nvSpPr>
            <p:cNvPr id="35" name="Freeform 35"/>
            <p:cNvSpPr/>
            <p:nvPr/>
          </p:nvSpPr>
          <p:spPr>
            <a:xfrm>
              <a:off x="0" y="0"/>
              <a:ext cx="3495802" cy="3254883"/>
            </a:xfrm>
            <a:custGeom>
              <a:avLst/>
              <a:gdLst/>
              <a:ahLst/>
              <a:cxnLst/>
              <a:rect l="l" t="t" r="r" b="b"/>
              <a:pathLst>
                <a:path w="3495802" h="3254883">
                  <a:moveTo>
                    <a:pt x="1747901" y="0"/>
                  </a:moveTo>
                  <a:lnTo>
                    <a:pt x="3495802" y="1627378"/>
                  </a:lnTo>
                  <a:lnTo>
                    <a:pt x="1747901" y="3254883"/>
                  </a:lnTo>
                  <a:lnTo>
                    <a:pt x="0" y="1627378"/>
                  </a:lnTo>
                  <a:lnTo>
                    <a:pt x="1747901" y="0"/>
                  </a:lnTo>
                  <a:close/>
                </a:path>
              </a:pathLst>
            </a:custGeom>
            <a:solidFill>
              <a:srgbClr val="8AB7E2"/>
            </a:solidFill>
          </p:spPr>
          <p:txBody>
            <a:bodyPr/>
            <a:lstStyle/>
            <a:p>
              <a:endParaRPr lang="en-US"/>
            </a:p>
          </p:txBody>
        </p:sp>
      </p:grpSp>
      <p:sp>
        <p:nvSpPr>
          <p:cNvPr id="36" name="Freeform 36"/>
          <p:cNvSpPr/>
          <p:nvPr/>
        </p:nvSpPr>
        <p:spPr>
          <a:xfrm rot="-5744302" flipH="1">
            <a:off x="11229542" y="6735681"/>
            <a:ext cx="570053" cy="1703963"/>
          </a:xfrm>
          <a:custGeom>
            <a:avLst/>
            <a:gdLst/>
            <a:ahLst/>
            <a:cxnLst/>
            <a:rect l="l" t="t" r="r" b="b"/>
            <a:pathLst>
              <a:path w="570053" h="1703963">
                <a:moveTo>
                  <a:pt x="570054" y="0"/>
                </a:moveTo>
                <a:lnTo>
                  <a:pt x="0" y="0"/>
                </a:lnTo>
                <a:lnTo>
                  <a:pt x="0" y="1703963"/>
                </a:lnTo>
                <a:lnTo>
                  <a:pt x="570054" y="1703963"/>
                </a:lnTo>
                <a:lnTo>
                  <a:pt x="570054"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37" name="TextBox 37"/>
          <p:cNvSpPr txBox="1"/>
          <p:nvPr/>
        </p:nvSpPr>
        <p:spPr>
          <a:xfrm>
            <a:off x="4887962" y="1432981"/>
            <a:ext cx="8512076" cy="927049"/>
          </a:xfrm>
          <a:prstGeom prst="rect">
            <a:avLst/>
          </a:prstGeom>
        </p:spPr>
        <p:txBody>
          <a:bodyPr lIns="0" tIns="0" rIns="0" bIns="0" rtlCol="0" anchor="t">
            <a:spAutoFit/>
          </a:bodyPr>
          <a:lstStyle/>
          <a:p>
            <a:pPr algn="ctr">
              <a:lnSpc>
                <a:spcPts val="7698"/>
              </a:lnSpc>
            </a:pPr>
            <a:r>
              <a:rPr lang="en-US" sz="5498" b="1" dirty="0">
                <a:solidFill>
                  <a:srgbClr val="000000"/>
                </a:solidFill>
                <a:latin typeface="Canva Sans Bold"/>
                <a:ea typeface="Canva Sans Bold"/>
                <a:cs typeface="Canva Sans Bold"/>
                <a:sym typeface="Canva Sans Bold"/>
              </a:rPr>
              <a:t>RAG Pipeline </a:t>
            </a:r>
          </a:p>
        </p:txBody>
      </p:sp>
      <p:sp>
        <p:nvSpPr>
          <p:cNvPr id="38" name="TextBox 38"/>
          <p:cNvSpPr txBox="1"/>
          <p:nvPr/>
        </p:nvSpPr>
        <p:spPr>
          <a:xfrm>
            <a:off x="1744636" y="5487767"/>
            <a:ext cx="1760426" cy="304673"/>
          </a:xfrm>
          <a:prstGeom prst="rect">
            <a:avLst/>
          </a:prstGeom>
        </p:spPr>
        <p:txBody>
          <a:bodyPr lIns="0" tIns="0" rIns="0" bIns="0" rtlCol="0" anchor="t">
            <a:spAutoFit/>
          </a:bodyPr>
          <a:lstStyle/>
          <a:p>
            <a:pPr algn="ctr">
              <a:lnSpc>
                <a:spcPts val="2265"/>
              </a:lnSpc>
              <a:spcBef>
                <a:spcPct val="0"/>
              </a:spcBef>
            </a:pPr>
            <a:r>
              <a:rPr lang="en-US" sz="2199" spc="155" dirty="0">
                <a:solidFill>
                  <a:srgbClr val="000000"/>
                </a:solidFill>
                <a:latin typeface="DM Sans"/>
                <a:ea typeface="DM Sans"/>
                <a:cs typeface="DM Sans"/>
                <a:sym typeface="DM Sans"/>
              </a:rPr>
              <a:t>User query </a:t>
            </a:r>
          </a:p>
        </p:txBody>
      </p:sp>
      <p:sp>
        <p:nvSpPr>
          <p:cNvPr id="39" name="TextBox 39"/>
          <p:cNvSpPr txBox="1"/>
          <p:nvPr/>
        </p:nvSpPr>
        <p:spPr>
          <a:xfrm>
            <a:off x="5529823" y="2644623"/>
            <a:ext cx="1523407" cy="727187"/>
          </a:xfrm>
          <a:prstGeom prst="rect">
            <a:avLst/>
          </a:prstGeom>
        </p:spPr>
        <p:txBody>
          <a:bodyPr lIns="0" tIns="0" rIns="0" bIns="0" rtlCol="0" anchor="t">
            <a:spAutoFit/>
          </a:bodyPr>
          <a:lstStyle/>
          <a:p>
            <a:pPr algn="ctr">
              <a:lnSpc>
                <a:spcPts val="2918"/>
              </a:lnSpc>
              <a:spcBef>
                <a:spcPct val="0"/>
              </a:spcBef>
            </a:pPr>
            <a:r>
              <a:rPr lang="en-US" sz="2084" b="1" dirty="0">
                <a:solidFill>
                  <a:srgbClr val="000000"/>
                </a:solidFill>
                <a:latin typeface="DM Sans Bold"/>
                <a:ea typeface="DM Sans Bold"/>
                <a:cs typeface="DM Sans Bold"/>
                <a:sym typeface="DM Sans Bold"/>
              </a:rPr>
              <a:t>CSV </a:t>
            </a:r>
          </a:p>
          <a:p>
            <a:pPr algn="ctr">
              <a:lnSpc>
                <a:spcPts val="2918"/>
              </a:lnSpc>
              <a:spcBef>
                <a:spcPct val="0"/>
              </a:spcBef>
            </a:pPr>
            <a:r>
              <a:rPr lang="en-US" sz="2084" b="1" dirty="0">
                <a:solidFill>
                  <a:srgbClr val="000000"/>
                </a:solidFill>
                <a:latin typeface="DM Sans Bold"/>
                <a:ea typeface="DM Sans Bold"/>
                <a:cs typeface="DM Sans Bold"/>
                <a:sym typeface="DM Sans Bold"/>
              </a:rPr>
              <a:t>loader</a:t>
            </a:r>
          </a:p>
        </p:txBody>
      </p:sp>
      <p:sp>
        <p:nvSpPr>
          <p:cNvPr id="40" name="TextBox 40"/>
          <p:cNvSpPr txBox="1"/>
          <p:nvPr/>
        </p:nvSpPr>
        <p:spPr>
          <a:xfrm>
            <a:off x="1820674" y="1912331"/>
            <a:ext cx="1301929" cy="563359"/>
          </a:xfrm>
          <a:prstGeom prst="rect">
            <a:avLst/>
          </a:prstGeom>
        </p:spPr>
        <p:txBody>
          <a:bodyPr wrap="square" lIns="0" tIns="0" rIns="0" bIns="0" rtlCol="0" anchor="t">
            <a:spAutoFit/>
          </a:bodyPr>
          <a:lstStyle/>
          <a:p>
            <a:pPr algn="ctr">
              <a:lnSpc>
                <a:spcPts val="4620"/>
              </a:lnSpc>
              <a:spcBef>
                <a:spcPct val="0"/>
              </a:spcBef>
            </a:pPr>
            <a:r>
              <a:rPr lang="en-US" sz="3300" b="1" dirty="0">
                <a:solidFill>
                  <a:srgbClr val="000000"/>
                </a:solidFill>
                <a:latin typeface="DM Sans Bold"/>
                <a:ea typeface="DM Sans Bold"/>
                <a:cs typeface="DM Sans Bold"/>
                <a:sym typeface="DM Sans Bold"/>
              </a:rPr>
              <a:t>Data</a:t>
            </a:r>
          </a:p>
        </p:txBody>
      </p:sp>
      <p:sp>
        <p:nvSpPr>
          <p:cNvPr id="41" name="TextBox 41"/>
          <p:cNvSpPr txBox="1"/>
          <p:nvPr/>
        </p:nvSpPr>
        <p:spPr>
          <a:xfrm>
            <a:off x="5529823" y="5313079"/>
            <a:ext cx="2098378" cy="675057"/>
          </a:xfrm>
          <a:prstGeom prst="rect">
            <a:avLst/>
          </a:prstGeom>
        </p:spPr>
        <p:txBody>
          <a:bodyPr lIns="0" tIns="0" rIns="0" bIns="0" rtlCol="0" anchor="t">
            <a:spAutoFit/>
          </a:bodyPr>
          <a:lstStyle/>
          <a:p>
            <a:pPr algn="ctr">
              <a:lnSpc>
                <a:spcPts val="2574"/>
              </a:lnSpc>
              <a:spcBef>
                <a:spcPct val="0"/>
              </a:spcBef>
            </a:pPr>
            <a:r>
              <a:rPr lang="en-US" sz="2499" spc="176" dirty="0">
                <a:solidFill>
                  <a:srgbClr val="000000"/>
                </a:solidFill>
                <a:latin typeface="DM Sans"/>
                <a:ea typeface="DM Sans"/>
                <a:cs typeface="DM Sans"/>
                <a:sym typeface="DM Sans"/>
              </a:rPr>
              <a:t>Embedding Generator</a:t>
            </a:r>
          </a:p>
        </p:txBody>
      </p:sp>
      <p:sp>
        <p:nvSpPr>
          <p:cNvPr id="42" name="TextBox 42"/>
          <p:cNvSpPr txBox="1"/>
          <p:nvPr/>
        </p:nvSpPr>
        <p:spPr>
          <a:xfrm>
            <a:off x="11455060" y="5126141"/>
            <a:ext cx="2337140" cy="675057"/>
          </a:xfrm>
          <a:prstGeom prst="rect">
            <a:avLst/>
          </a:prstGeom>
        </p:spPr>
        <p:txBody>
          <a:bodyPr wrap="square" lIns="0" tIns="0" rIns="0" bIns="0" rtlCol="0" anchor="t">
            <a:spAutoFit/>
          </a:bodyPr>
          <a:lstStyle/>
          <a:p>
            <a:pPr algn="ctr">
              <a:lnSpc>
                <a:spcPts val="2574"/>
              </a:lnSpc>
              <a:spcBef>
                <a:spcPct val="0"/>
              </a:spcBef>
            </a:pPr>
            <a:r>
              <a:rPr lang="en-US" sz="2499" b="1" spc="176" dirty="0">
                <a:solidFill>
                  <a:srgbClr val="000000"/>
                </a:solidFill>
                <a:latin typeface="DM Sans Bold"/>
                <a:ea typeface="DM Sans Bold"/>
                <a:cs typeface="DM Sans Bold"/>
                <a:sym typeface="DM Sans Bold"/>
              </a:rPr>
              <a:t>Vector Database</a:t>
            </a:r>
          </a:p>
        </p:txBody>
      </p:sp>
      <p:sp>
        <p:nvSpPr>
          <p:cNvPr id="43" name="TextBox 43"/>
          <p:cNvSpPr txBox="1"/>
          <p:nvPr/>
        </p:nvSpPr>
        <p:spPr>
          <a:xfrm>
            <a:off x="5529823" y="7371568"/>
            <a:ext cx="2098378" cy="1008481"/>
          </a:xfrm>
          <a:prstGeom prst="rect">
            <a:avLst/>
          </a:prstGeom>
        </p:spPr>
        <p:txBody>
          <a:bodyPr lIns="0" tIns="0" rIns="0" bIns="0" rtlCol="0" anchor="t">
            <a:spAutoFit/>
          </a:bodyPr>
          <a:lstStyle/>
          <a:p>
            <a:pPr algn="ctr">
              <a:lnSpc>
                <a:spcPts val="2574"/>
              </a:lnSpc>
            </a:pPr>
            <a:r>
              <a:rPr lang="en-US" sz="2499" spc="174" dirty="0">
                <a:solidFill>
                  <a:srgbClr val="000000"/>
                </a:solidFill>
                <a:latin typeface="DM Sans"/>
                <a:ea typeface="DM Sans"/>
                <a:cs typeface="DM Sans"/>
                <a:sym typeface="DM Sans"/>
              </a:rPr>
              <a:t>Query</a:t>
            </a:r>
          </a:p>
          <a:p>
            <a:pPr algn="ctr">
              <a:lnSpc>
                <a:spcPts val="2574"/>
              </a:lnSpc>
            </a:pPr>
            <a:r>
              <a:rPr lang="en-US" sz="2499" spc="174" dirty="0">
                <a:solidFill>
                  <a:srgbClr val="000000"/>
                </a:solidFill>
                <a:latin typeface="DM Sans"/>
                <a:ea typeface="DM Sans"/>
                <a:cs typeface="DM Sans"/>
                <a:sym typeface="DM Sans"/>
              </a:rPr>
              <a:t>+</a:t>
            </a:r>
          </a:p>
          <a:p>
            <a:pPr algn="ctr">
              <a:lnSpc>
                <a:spcPts val="2574"/>
              </a:lnSpc>
              <a:spcBef>
                <a:spcPct val="0"/>
              </a:spcBef>
            </a:pPr>
            <a:r>
              <a:rPr lang="en-US" sz="2499" spc="176" dirty="0">
                <a:solidFill>
                  <a:srgbClr val="000000"/>
                </a:solidFill>
                <a:latin typeface="DM Sans"/>
                <a:ea typeface="DM Sans"/>
                <a:cs typeface="DM Sans"/>
                <a:sym typeface="DM Sans"/>
              </a:rPr>
              <a:t>Context</a:t>
            </a:r>
          </a:p>
        </p:txBody>
      </p:sp>
      <p:sp>
        <p:nvSpPr>
          <p:cNvPr id="44" name="TextBox 44"/>
          <p:cNvSpPr txBox="1"/>
          <p:nvPr/>
        </p:nvSpPr>
        <p:spPr>
          <a:xfrm>
            <a:off x="8983020" y="7805634"/>
            <a:ext cx="2098378" cy="339725"/>
          </a:xfrm>
          <a:prstGeom prst="rect">
            <a:avLst/>
          </a:prstGeom>
        </p:spPr>
        <p:txBody>
          <a:bodyPr lIns="0" tIns="0" rIns="0" bIns="0" rtlCol="0" anchor="t">
            <a:spAutoFit/>
          </a:bodyPr>
          <a:lstStyle/>
          <a:p>
            <a:pPr algn="ctr">
              <a:lnSpc>
                <a:spcPts val="2574"/>
              </a:lnSpc>
              <a:spcBef>
                <a:spcPct val="0"/>
              </a:spcBef>
            </a:pPr>
            <a:r>
              <a:rPr lang="en-US" sz="2499" spc="176">
                <a:solidFill>
                  <a:srgbClr val="000000"/>
                </a:solidFill>
                <a:latin typeface="DM Sans"/>
                <a:ea typeface="DM Sans"/>
                <a:cs typeface="DM Sans"/>
                <a:sym typeface="DM Sans"/>
              </a:rPr>
              <a:t>LLM</a:t>
            </a:r>
          </a:p>
        </p:txBody>
      </p:sp>
      <p:sp>
        <p:nvSpPr>
          <p:cNvPr id="45" name="TextBox 45"/>
          <p:cNvSpPr txBox="1"/>
          <p:nvPr/>
        </p:nvSpPr>
        <p:spPr>
          <a:xfrm>
            <a:off x="12166297" y="7805634"/>
            <a:ext cx="2098378" cy="339725"/>
          </a:xfrm>
          <a:prstGeom prst="rect">
            <a:avLst/>
          </a:prstGeom>
        </p:spPr>
        <p:txBody>
          <a:bodyPr lIns="0" tIns="0" rIns="0" bIns="0" rtlCol="0" anchor="t">
            <a:spAutoFit/>
          </a:bodyPr>
          <a:lstStyle/>
          <a:p>
            <a:pPr algn="ctr">
              <a:lnSpc>
                <a:spcPts val="2574"/>
              </a:lnSpc>
              <a:spcBef>
                <a:spcPct val="0"/>
              </a:spcBef>
            </a:pPr>
            <a:r>
              <a:rPr lang="en-US" sz="2499" spc="176" dirty="0">
                <a:solidFill>
                  <a:srgbClr val="000000"/>
                </a:solidFill>
                <a:latin typeface="DM Sans"/>
                <a:ea typeface="DM Sans"/>
                <a:cs typeface="DM Sans"/>
                <a:sym typeface="DM Sans"/>
              </a:rPr>
              <a:t>Response</a:t>
            </a:r>
          </a:p>
        </p:txBody>
      </p:sp>
      <p:sp>
        <p:nvSpPr>
          <p:cNvPr id="46" name="Freeform 46"/>
          <p:cNvSpPr/>
          <p:nvPr/>
        </p:nvSpPr>
        <p:spPr>
          <a:xfrm rot="4797580" flipH="1">
            <a:off x="9171713" y="6157466"/>
            <a:ext cx="1720990" cy="5144263"/>
          </a:xfrm>
          <a:custGeom>
            <a:avLst/>
            <a:gdLst/>
            <a:ahLst/>
            <a:cxnLst/>
            <a:rect l="l" t="t" r="r" b="b"/>
            <a:pathLst>
              <a:path w="1720990" h="5144263">
                <a:moveTo>
                  <a:pt x="1720990" y="0"/>
                </a:moveTo>
                <a:lnTo>
                  <a:pt x="0" y="0"/>
                </a:lnTo>
                <a:lnTo>
                  <a:pt x="0" y="5144264"/>
                </a:lnTo>
                <a:lnTo>
                  <a:pt x="1720990" y="5144264"/>
                </a:lnTo>
                <a:lnTo>
                  <a:pt x="172099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48" name="TextBox 42">
            <a:extLst>
              <a:ext uri="{FF2B5EF4-FFF2-40B4-BE49-F238E27FC236}">
                <a16:creationId xmlns:a16="http://schemas.microsoft.com/office/drawing/2014/main" id="{C1E1C9A3-1584-0E8B-4420-DF653FC3EBA3}"/>
              </a:ext>
            </a:extLst>
          </p:cNvPr>
          <p:cNvSpPr txBox="1"/>
          <p:nvPr/>
        </p:nvSpPr>
        <p:spPr>
          <a:xfrm>
            <a:off x="9095083" y="4213496"/>
            <a:ext cx="2337140" cy="341632"/>
          </a:xfrm>
          <a:prstGeom prst="rect">
            <a:avLst/>
          </a:prstGeom>
        </p:spPr>
        <p:txBody>
          <a:bodyPr wrap="square" lIns="0" tIns="0" rIns="0" bIns="0" rtlCol="0" anchor="t">
            <a:spAutoFit/>
          </a:bodyPr>
          <a:lstStyle/>
          <a:p>
            <a:pPr algn="ctr">
              <a:lnSpc>
                <a:spcPts val="2574"/>
              </a:lnSpc>
              <a:spcBef>
                <a:spcPct val="0"/>
              </a:spcBef>
            </a:pPr>
            <a:r>
              <a:rPr lang="en-US" sz="2499" b="1" spc="176" dirty="0">
                <a:solidFill>
                  <a:srgbClr val="000000"/>
                </a:solidFill>
                <a:latin typeface="DM Sans Bold"/>
                <a:ea typeface="DM Sans Bold"/>
                <a:cs typeface="DM Sans Bold"/>
                <a:sym typeface="DM Sans Bold"/>
              </a:rPr>
              <a:t>Pinecone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TextBox 16"/>
          <p:cNvSpPr txBox="1"/>
          <p:nvPr/>
        </p:nvSpPr>
        <p:spPr>
          <a:xfrm>
            <a:off x="6494380" y="2741766"/>
            <a:ext cx="4509754" cy="737275"/>
          </a:xfrm>
          <a:prstGeom prst="rect">
            <a:avLst/>
          </a:prstGeom>
        </p:spPr>
        <p:txBody>
          <a:bodyPr lIns="0" tIns="0" rIns="0" bIns="0" rtlCol="0" anchor="t">
            <a:spAutoFit/>
          </a:bodyPr>
          <a:lstStyle/>
          <a:p>
            <a:pPr algn="ctr">
              <a:lnSpc>
                <a:spcPts val="5249"/>
              </a:lnSpc>
            </a:pPr>
            <a:r>
              <a:rPr lang="en-US" sz="6033" dirty="0">
                <a:solidFill>
                  <a:srgbClr val="000000"/>
                </a:solidFill>
                <a:latin typeface="DM Sans Bold"/>
              </a:rPr>
              <a:t>References </a:t>
            </a:r>
          </a:p>
        </p:txBody>
      </p:sp>
      <p:sp>
        <p:nvSpPr>
          <p:cNvPr id="17" name="TextBox 17"/>
          <p:cNvSpPr txBox="1"/>
          <p:nvPr/>
        </p:nvSpPr>
        <p:spPr>
          <a:xfrm>
            <a:off x="1775818" y="4650616"/>
            <a:ext cx="12512129"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dirty="0">
                <a:solidFill>
                  <a:srgbClr val="000000"/>
                </a:solidFill>
                <a:latin typeface="Canva Sans Bold"/>
              </a:rPr>
              <a:t>https://backlinko.com/steam-users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1395340" y="4625319"/>
            <a:ext cx="6617549" cy="5661681"/>
          </a:xfrm>
          <a:custGeom>
            <a:avLst/>
            <a:gdLst/>
            <a:ahLst/>
            <a:cxnLst/>
            <a:rect l="l" t="t" r="r" b="b"/>
            <a:pathLst>
              <a:path w="6617549" h="5661681">
                <a:moveTo>
                  <a:pt x="0" y="0"/>
                </a:moveTo>
                <a:lnTo>
                  <a:pt x="6617549" y="0"/>
                </a:lnTo>
                <a:lnTo>
                  <a:pt x="6617549" y="5661681"/>
                </a:lnTo>
                <a:lnTo>
                  <a:pt x="0" y="5661681"/>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707600" y="2374253"/>
            <a:ext cx="10687740" cy="1096014"/>
          </a:xfrm>
          <a:prstGeom prst="rect">
            <a:avLst/>
          </a:prstGeom>
        </p:spPr>
        <p:txBody>
          <a:bodyPr lIns="0" tIns="0" rIns="0" bIns="0" rtlCol="0" anchor="t">
            <a:spAutoFit/>
          </a:bodyPr>
          <a:lstStyle/>
          <a:p>
            <a:pPr algn="ctr">
              <a:lnSpc>
                <a:spcPts val="8245"/>
              </a:lnSpc>
            </a:pPr>
            <a:r>
              <a:rPr lang="en-US" sz="8500">
                <a:solidFill>
                  <a:srgbClr val="000000"/>
                </a:solidFill>
                <a:latin typeface="DM Sans Bold"/>
              </a:rPr>
              <a:t>Overview</a:t>
            </a:r>
          </a:p>
        </p:txBody>
      </p:sp>
      <p:sp>
        <p:nvSpPr>
          <p:cNvPr id="10" name="TextBox 10"/>
          <p:cNvSpPr txBox="1"/>
          <p:nvPr/>
        </p:nvSpPr>
        <p:spPr>
          <a:xfrm>
            <a:off x="837824" y="4798032"/>
            <a:ext cx="11260124" cy="4710854"/>
          </a:xfrm>
          <a:prstGeom prst="rect">
            <a:avLst/>
          </a:prstGeom>
        </p:spPr>
        <p:txBody>
          <a:bodyPr lIns="0" tIns="0" rIns="0" bIns="0" rtlCol="0" anchor="t">
            <a:spAutoFit/>
          </a:bodyPr>
          <a:lstStyle/>
          <a:p>
            <a:pPr algn="l">
              <a:lnSpc>
                <a:spcPts val="3794"/>
              </a:lnSpc>
            </a:pPr>
            <a:r>
              <a:rPr lang="en-US" sz="2811" spc="168">
                <a:solidFill>
                  <a:srgbClr val="000000"/>
                </a:solidFill>
                <a:latin typeface="DM Sans"/>
              </a:rPr>
              <a:t>The gaming industry has been growing rapidly in recent years; the global video game industry was worth over $197 billion in 2022 which presents a significant increase compared to 2020 when the global market was valued at about $155 billion.</a:t>
            </a:r>
          </a:p>
          <a:p>
            <a:pPr marL="0" lvl="0" indent="0" algn="l">
              <a:lnSpc>
                <a:spcPts val="3794"/>
              </a:lnSpc>
              <a:spcBef>
                <a:spcPct val="0"/>
              </a:spcBef>
            </a:pPr>
            <a:endParaRPr lang="en-US" sz="2811" spc="168">
              <a:solidFill>
                <a:srgbClr val="000000"/>
              </a:solidFill>
              <a:latin typeface="DM Sans"/>
            </a:endParaRPr>
          </a:p>
          <a:p>
            <a:pPr marL="0" lvl="0" indent="0" algn="l">
              <a:lnSpc>
                <a:spcPts val="3794"/>
              </a:lnSpc>
              <a:spcBef>
                <a:spcPct val="0"/>
              </a:spcBef>
            </a:pPr>
            <a:r>
              <a:rPr lang="en-US" sz="2811" u="none" spc="168">
                <a:solidFill>
                  <a:srgbClr val="000000"/>
                </a:solidFill>
                <a:latin typeface="DM Sans"/>
              </a:rPr>
              <a:t>Developers added 10,263 games to Steam in 2020. That’s a record number of games released on the platform. And it was an increase of 27.76% over the previous year.</a:t>
            </a:r>
          </a:p>
          <a:p>
            <a:pPr marL="0" lvl="0" indent="0" algn="l">
              <a:lnSpc>
                <a:spcPts val="3524"/>
              </a:lnSpc>
              <a:spcBef>
                <a:spcPct val="0"/>
              </a:spcBef>
            </a:pPr>
            <a:endParaRPr lang="en-US" sz="2811" u="none" spc="168">
              <a:solidFill>
                <a:srgbClr val="000000"/>
              </a:solidFill>
              <a:latin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4" name="Freeform 4"/>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674156" y="-156210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Freeform 6"/>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a:off x="718520" y="2397012"/>
            <a:ext cx="8548367" cy="6508795"/>
          </a:xfrm>
          <a:custGeom>
            <a:avLst/>
            <a:gdLst/>
            <a:ahLst/>
            <a:cxnLst/>
            <a:rect l="l" t="t" r="r" b="b"/>
            <a:pathLst>
              <a:path w="8548367" h="6508795">
                <a:moveTo>
                  <a:pt x="0" y="0"/>
                </a:moveTo>
                <a:lnTo>
                  <a:pt x="8548366" y="0"/>
                </a:lnTo>
                <a:lnTo>
                  <a:pt x="8548366" y="6508795"/>
                </a:lnTo>
                <a:lnTo>
                  <a:pt x="0" y="6508795"/>
                </a:lnTo>
                <a:lnTo>
                  <a:pt x="0" y="0"/>
                </a:lnTo>
                <a:close/>
              </a:path>
            </a:pathLst>
          </a:custGeom>
          <a:blipFill>
            <a:blip r:embed="rId13"/>
            <a:stretch>
              <a:fillRect/>
            </a:stretch>
          </a:blipFill>
        </p:spPr>
        <p:txBody>
          <a:bodyPr/>
          <a:lstStyle/>
          <a:p>
            <a:endParaRPr lang="en-US"/>
          </a:p>
        </p:txBody>
      </p:sp>
      <p:sp>
        <p:nvSpPr>
          <p:cNvPr id="10" name="Freeform 10"/>
          <p:cNvSpPr/>
          <p:nvPr/>
        </p:nvSpPr>
        <p:spPr>
          <a:xfrm>
            <a:off x="9376683" y="2397012"/>
            <a:ext cx="8277963" cy="6521384"/>
          </a:xfrm>
          <a:custGeom>
            <a:avLst/>
            <a:gdLst/>
            <a:ahLst/>
            <a:cxnLst/>
            <a:rect l="l" t="t" r="r" b="b"/>
            <a:pathLst>
              <a:path w="8277963" h="6521384">
                <a:moveTo>
                  <a:pt x="0" y="0"/>
                </a:moveTo>
                <a:lnTo>
                  <a:pt x="8277963" y="0"/>
                </a:lnTo>
                <a:lnTo>
                  <a:pt x="8277963" y="6521383"/>
                </a:lnTo>
                <a:lnTo>
                  <a:pt x="0" y="6521383"/>
                </a:lnTo>
                <a:lnTo>
                  <a:pt x="0" y="0"/>
                </a:lnTo>
                <a:close/>
              </a:path>
            </a:pathLst>
          </a:custGeom>
          <a:blipFill>
            <a:blip r:embed="rId14"/>
            <a:stretch>
              <a:fillRect l="-1800" r="-1800"/>
            </a:stretch>
          </a:blipFill>
        </p:spPr>
        <p:txBody>
          <a:bodyPr/>
          <a:lstStyle/>
          <a:p>
            <a:endParaRPr lang="en-US"/>
          </a:p>
        </p:txBody>
      </p:sp>
      <p:sp>
        <p:nvSpPr>
          <p:cNvPr id="3" name="TextBox 3"/>
          <p:cNvSpPr txBox="1"/>
          <p:nvPr/>
        </p:nvSpPr>
        <p:spPr>
          <a:xfrm>
            <a:off x="1028700" y="1198555"/>
            <a:ext cx="16625946" cy="883896"/>
          </a:xfrm>
          <a:prstGeom prst="rect">
            <a:avLst/>
          </a:prstGeom>
        </p:spPr>
        <p:txBody>
          <a:bodyPr wrap="square" lIns="0" tIns="0" rIns="0" bIns="0" rtlCol="0" anchor="t">
            <a:spAutoFit/>
          </a:bodyPr>
          <a:lstStyle/>
          <a:p>
            <a:pPr algn="l">
              <a:lnSpc>
                <a:spcPts val="6595"/>
              </a:lnSpc>
            </a:pPr>
            <a:r>
              <a:rPr lang="en-US" sz="6799" dirty="0">
                <a:solidFill>
                  <a:srgbClr val="000000"/>
                </a:solidFill>
                <a:latin typeface="DM Sans Bold"/>
              </a:rPr>
              <a:t>The gaming industry is growing rapidly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584864" y="1556871"/>
            <a:ext cx="8559135" cy="3288016"/>
          </a:xfrm>
          <a:prstGeom prst="rect">
            <a:avLst/>
          </a:prstGeom>
        </p:spPr>
        <p:txBody>
          <a:bodyPr wrap="square" lIns="0" tIns="0" rIns="0" bIns="0" rtlCol="0" anchor="t">
            <a:spAutoFit/>
          </a:bodyPr>
          <a:lstStyle/>
          <a:p>
            <a:pPr algn="l">
              <a:lnSpc>
                <a:spcPts val="8730"/>
              </a:lnSpc>
            </a:pPr>
            <a:r>
              <a:rPr lang="en-US" sz="6000" dirty="0">
                <a:solidFill>
                  <a:srgbClr val="000000"/>
                </a:solidFill>
                <a:latin typeface="DM Sans Bold"/>
              </a:rPr>
              <a:t>Challenges in Discovery and Insight Extraction</a:t>
            </a:r>
          </a:p>
        </p:txBody>
      </p:sp>
      <p:sp>
        <p:nvSpPr>
          <p:cNvPr id="4" name="TextBox 4"/>
          <p:cNvSpPr txBox="1"/>
          <p:nvPr/>
        </p:nvSpPr>
        <p:spPr>
          <a:xfrm>
            <a:off x="584865" y="4905861"/>
            <a:ext cx="8868992" cy="1673509"/>
          </a:xfrm>
          <a:prstGeom prst="rect">
            <a:avLst/>
          </a:prstGeom>
        </p:spPr>
        <p:txBody>
          <a:bodyPr lIns="0" tIns="0" rIns="0" bIns="0" rtlCol="0" anchor="t">
            <a:spAutoFit/>
          </a:bodyPr>
          <a:lstStyle/>
          <a:p>
            <a:pPr marL="0" lvl="0" indent="0" algn="l">
              <a:lnSpc>
                <a:spcPts val="3408"/>
              </a:lnSpc>
              <a:spcBef>
                <a:spcPct val="0"/>
              </a:spcBef>
            </a:pPr>
            <a:r>
              <a:rPr lang="en-US" sz="2524" spc="151" dirty="0">
                <a:solidFill>
                  <a:srgbClr val="000000"/>
                </a:solidFill>
                <a:latin typeface="DM Sans"/>
              </a:rPr>
              <a:t>As the number of available games on platforms like Steam continues to grow, users often encounter difficulty in navigating through the millions of games to discover titles that align with their preferences. </a:t>
            </a:r>
          </a:p>
        </p:txBody>
      </p:sp>
      <p:grpSp>
        <p:nvGrpSpPr>
          <p:cNvPr id="5" name="Group 5"/>
          <p:cNvGrpSpPr/>
          <p:nvPr/>
        </p:nvGrpSpPr>
        <p:grpSpPr>
          <a:xfrm>
            <a:off x="9975489" y="1170261"/>
            <a:ext cx="6998061" cy="2561528"/>
            <a:chOff x="0" y="0"/>
            <a:chExt cx="2342659" cy="857492"/>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US"/>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8" name="TextBox 8"/>
          <p:cNvSpPr txBox="1"/>
          <p:nvPr/>
        </p:nvSpPr>
        <p:spPr>
          <a:xfrm>
            <a:off x="10363200" y="2024301"/>
            <a:ext cx="1578952" cy="1034423"/>
          </a:xfrm>
          <a:prstGeom prst="rect">
            <a:avLst/>
          </a:prstGeom>
        </p:spPr>
        <p:txBody>
          <a:bodyPr lIns="0" tIns="0" rIns="0" bIns="0" rtlCol="0" anchor="t">
            <a:spAutoFit/>
          </a:bodyPr>
          <a:lstStyle/>
          <a:p>
            <a:pPr algn="l">
              <a:lnSpc>
                <a:spcPts val="7680"/>
              </a:lnSpc>
            </a:pPr>
            <a:r>
              <a:rPr lang="en-US" sz="8000" spc="-656" dirty="0">
                <a:solidFill>
                  <a:srgbClr val="000000"/>
                </a:solidFill>
                <a:latin typeface="DM Sans"/>
              </a:rPr>
              <a:t>01.</a:t>
            </a:r>
          </a:p>
        </p:txBody>
      </p:sp>
      <p:grpSp>
        <p:nvGrpSpPr>
          <p:cNvPr id="9" name="Group 9"/>
          <p:cNvGrpSpPr/>
          <p:nvPr/>
        </p:nvGrpSpPr>
        <p:grpSpPr>
          <a:xfrm>
            <a:off x="9975489" y="3862348"/>
            <a:ext cx="6998061"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US"/>
            </a:p>
          </p:txBody>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9975489" y="6557226"/>
            <a:ext cx="6998061" cy="2561528"/>
            <a:chOff x="0" y="0"/>
            <a:chExt cx="2342659" cy="857492"/>
          </a:xfrm>
        </p:grpSpPr>
        <p:sp>
          <p:nvSpPr>
            <p:cNvPr id="13" name="Freeform 13"/>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US"/>
            </a:p>
          </p:txBody>
        </p:sp>
        <p:sp>
          <p:nvSpPr>
            <p:cNvPr id="14" name="TextBox 14"/>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5" name="TextBox 15"/>
          <p:cNvSpPr txBox="1"/>
          <p:nvPr/>
        </p:nvSpPr>
        <p:spPr>
          <a:xfrm>
            <a:off x="10363200" y="4717783"/>
            <a:ext cx="1578952" cy="1034423"/>
          </a:xfrm>
          <a:prstGeom prst="rect">
            <a:avLst/>
          </a:prstGeom>
        </p:spPr>
        <p:txBody>
          <a:bodyPr lIns="0" tIns="0" rIns="0" bIns="0" rtlCol="0" anchor="t">
            <a:spAutoFit/>
          </a:bodyPr>
          <a:lstStyle/>
          <a:p>
            <a:pPr algn="l">
              <a:lnSpc>
                <a:spcPts val="7680"/>
              </a:lnSpc>
            </a:pPr>
            <a:r>
              <a:rPr lang="en-US" sz="8000" spc="-656" dirty="0">
                <a:solidFill>
                  <a:srgbClr val="000000"/>
                </a:solidFill>
                <a:latin typeface="DM Sans"/>
              </a:rPr>
              <a:t>02.</a:t>
            </a:r>
          </a:p>
        </p:txBody>
      </p:sp>
      <p:sp>
        <p:nvSpPr>
          <p:cNvPr id="16" name="TextBox 16"/>
          <p:cNvSpPr txBox="1"/>
          <p:nvPr/>
        </p:nvSpPr>
        <p:spPr>
          <a:xfrm>
            <a:off x="10363200" y="7411266"/>
            <a:ext cx="1578952" cy="1034423"/>
          </a:xfrm>
          <a:prstGeom prst="rect">
            <a:avLst/>
          </a:prstGeom>
        </p:spPr>
        <p:txBody>
          <a:bodyPr lIns="0" tIns="0" rIns="0" bIns="0" rtlCol="0" anchor="t">
            <a:spAutoFit/>
          </a:bodyPr>
          <a:lstStyle/>
          <a:p>
            <a:pPr algn="l">
              <a:lnSpc>
                <a:spcPts val="7680"/>
              </a:lnSpc>
            </a:pPr>
            <a:r>
              <a:rPr lang="en-US" sz="8000" spc="-656" dirty="0">
                <a:solidFill>
                  <a:srgbClr val="000000"/>
                </a:solidFill>
                <a:latin typeface="DM Sans"/>
              </a:rPr>
              <a:t>03.</a:t>
            </a:r>
          </a:p>
        </p:txBody>
      </p:sp>
      <p:sp>
        <p:nvSpPr>
          <p:cNvPr id="17" name="TextBox 17"/>
          <p:cNvSpPr txBox="1"/>
          <p:nvPr/>
        </p:nvSpPr>
        <p:spPr>
          <a:xfrm>
            <a:off x="11572953" y="1982874"/>
            <a:ext cx="5378185" cy="911916"/>
          </a:xfrm>
          <a:prstGeom prst="rect">
            <a:avLst/>
          </a:prstGeom>
        </p:spPr>
        <p:txBody>
          <a:bodyPr lIns="0" tIns="0" rIns="0" bIns="0" rtlCol="0" anchor="t">
            <a:spAutoFit/>
          </a:bodyPr>
          <a:lstStyle/>
          <a:p>
            <a:pPr marL="234950" lvl="0" algn="just">
              <a:lnSpc>
                <a:spcPts val="2413"/>
              </a:lnSpc>
              <a:spcBef>
                <a:spcPct val="0"/>
              </a:spcBef>
              <a:tabLst>
                <a:tab pos="234950" algn="l"/>
              </a:tabLst>
            </a:pPr>
            <a:r>
              <a:rPr lang="en-US" sz="1710" spc="28" dirty="0">
                <a:solidFill>
                  <a:srgbClr val="000000"/>
                </a:solidFill>
                <a:latin typeface="DM Sans Medium" pitchFamily="2" charset="0"/>
              </a:rPr>
              <a:t>User reviews play a pivotal role in guiding purchase decisions and shaping perceptions of game quality</a:t>
            </a:r>
          </a:p>
        </p:txBody>
      </p:sp>
      <p:sp>
        <p:nvSpPr>
          <p:cNvPr id="18" name="TextBox 18"/>
          <p:cNvSpPr txBox="1"/>
          <p:nvPr/>
        </p:nvSpPr>
        <p:spPr>
          <a:xfrm>
            <a:off x="11793658" y="4632208"/>
            <a:ext cx="5157480" cy="873957"/>
          </a:xfrm>
          <a:prstGeom prst="rect">
            <a:avLst/>
          </a:prstGeom>
        </p:spPr>
        <p:txBody>
          <a:bodyPr lIns="0" tIns="0" rIns="0" bIns="0" rtlCol="0" anchor="t">
            <a:spAutoFit/>
          </a:bodyPr>
          <a:lstStyle/>
          <a:p>
            <a:pPr lvl="0" algn="just">
              <a:lnSpc>
                <a:spcPts val="2314"/>
              </a:lnSpc>
              <a:spcBef>
                <a:spcPct val="0"/>
              </a:spcBef>
            </a:pPr>
            <a:r>
              <a:rPr lang="en-US" sz="1714" spc="27" dirty="0">
                <a:solidFill>
                  <a:srgbClr val="000000"/>
                </a:solidFill>
                <a:latin typeface="DM Sans Medium"/>
              </a:rPr>
              <a:t>Understanding the underlying themes and issues can provide valuable insights for developers to address shortcomings</a:t>
            </a:r>
          </a:p>
        </p:txBody>
      </p:sp>
      <p:sp>
        <p:nvSpPr>
          <p:cNvPr id="19" name="TextBox 19"/>
          <p:cNvSpPr txBox="1"/>
          <p:nvPr/>
        </p:nvSpPr>
        <p:spPr>
          <a:xfrm>
            <a:off x="11861860" y="7322759"/>
            <a:ext cx="5111690" cy="874535"/>
          </a:xfrm>
          <a:prstGeom prst="rect">
            <a:avLst/>
          </a:prstGeom>
        </p:spPr>
        <p:txBody>
          <a:bodyPr lIns="0" tIns="0" rIns="0" bIns="0" rtlCol="0" anchor="t">
            <a:spAutoFit/>
          </a:bodyPr>
          <a:lstStyle/>
          <a:p>
            <a:pPr marL="0" lvl="0" indent="0" algn="just">
              <a:lnSpc>
                <a:spcPts val="2338"/>
              </a:lnSpc>
              <a:spcBef>
                <a:spcPct val="0"/>
              </a:spcBef>
            </a:pPr>
            <a:r>
              <a:rPr lang="en-US" sz="1731" spc="27" dirty="0">
                <a:solidFill>
                  <a:srgbClr val="000000"/>
                </a:solidFill>
                <a:latin typeface="DM Sans Medium"/>
              </a:rPr>
              <a:t>Helping developers to hear their user-base so they can make informed decisions and improvements</a:t>
            </a: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3" name="Freeform 23"/>
          <p:cNvSpPr/>
          <p:nvPr/>
        </p:nvSpPr>
        <p:spPr>
          <a:xfrm>
            <a:off x="-1066800" y="-1234483"/>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24" name="TextBox 24"/>
          <p:cNvSpPr txBox="1"/>
          <p:nvPr/>
        </p:nvSpPr>
        <p:spPr>
          <a:xfrm>
            <a:off x="450092" y="7099342"/>
            <a:ext cx="9838403" cy="1820319"/>
          </a:xfrm>
          <a:prstGeom prst="rect">
            <a:avLst/>
          </a:prstGeom>
        </p:spPr>
        <p:txBody>
          <a:bodyPr lIns="0" tIns="0" rIns="0" bIns="0" rtlCol="0" anchor="t">
            <a:spAutoFit/>
          </a:bodyPr>
          <a:lstStyle/>
          <a:p>
            <a:pPr algn="l">
              <a:lnSpc>
                <a:spcPts val="3605"/>
              </a:lnSpc>
            </a:pPr>
            <a:r>
              <a:rPr lang="en-US" sz="2575" dirty="0">
                <a:solidFill>
                  <a:srgbClr val="000000"/>
                </a:solidFill>
                <a:latin typeface="DM Sans"/>
              </a:rPr>
              <a:t>Also the number of reviews left by the users also increased drastically, some game could have up to millions of reviews, so</a:t>
            </a:r>
          </a:p>
          <a:p>
            <a:pPr algn="l">
              <a:lnSpc>
                <a:spcPts val="3605"/>
              </a:lnSpc>
              <a:spcBef>
                <a:spcPct val="0"/>
              </a:spcBef>
            </a:pPr>
            <a:r>
              <a:rPr lang="en-US" sz="2575" dirty="0">
                <a:solidFill>
                  <a:srgbClr val="000000"/>
                </a:solidFill>
                <a:latin typeface="DM Sans"/>
              </a:rPr>
              <a:t>it became difficult for developers or users to get meaningful insights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9151571" y="48239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4011029"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4019826" y="4823914"/>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3" name="TextBox 13"/>
          <p:cNvSpPr txBox="1"/>
          <p:nvPr/>
        </p:nvSpPr>
        <p:spPr>
          <a:xfrm>
            <a:off x="3904482" y="2236924"/>
            <a:ext cx="10996235" cy="1177290"/>
          </a:xfrm>
          <a:prstGeom prst="rect">
            <a:avLst/>
          </a:prstGeom>
        </p:spPr>
        <p:txBody>
          <a:bodyPr lIns="0" tIns="0" rIns="0" bIns="0" rtlCol="0" anchor="t">
            <a:spAutoFit/>
          </a:bodyPr>
          <a:lstStyle/>
          <a:p>
            <a:pPr marL="0" lvl="1" indent="0" algn="ctr">
              <a:lnSpc>
                <a:spcPts val="8730"/>
              </a:lnSpc>
              <a:spcBef>
                <a:spcPct val="0"/>
              </a:spcBef>
            </a:pPr>
            <a:r>
              <a:rPr lang="en-US" sz="9000" dirty="0">
                <a:solidFill>
                  <a:srgbClr val="000000"/>
                </a:solidFill>
                <a:latin typeface="DM Sans Bold"/>
              </a:rPr>
              <a:t>Key Characteristics </a:t>
            </a:r>
          </a:p>
        </p:txBody>
      </p:sp>
      <p:sp>
        <p:nvSpPr>
          <p:cNvPr id="14" name="TextBox 14"/>
          <p:cNvSpPr txBox="1"/>
          <p:nvPr/>
        </p:nvSpPr>
        <p:spPr>
          <a:xfrm>
            <a:off x="3886200" y="5613880"/>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01</a:t>
            </a:r>
          </a:p>
        </p:txBody>
      </p:sp>
      <p:sp>
        <p:nvSpPr>
          <p:cNvPr id="15" name="TextBox 15"/>
          <p:cNvSpPr txBox="1"/>
          <p:nvPr/>
        </p:nvSpPr>
        <p:spPr>
          <a:xfrm>
            <a:off x="8991600" y="5616041"/>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02</a:t>
            </a:r>
          </a:p>
        </p:txBody>
      </p:sp>
      <p:sp>
        <p:nvSpPr>
          <p:cNvPr id="16" name="TextBox 16"/>
          <p:cNvSpPr txBox="1"/>
          <p:nvPr/>
        </p:nvSpPr>
        <p:spPr>
          <a:xfrm>
            <a:off x="2590800" y="6404715"/>
            <a:ext cx="4189293" cy="970739"/>
          </a:xfrm>
          <a:prstGeom prst="rect">
            <a:avLst/>
          </a:prstGeom>
        </p:spPr>
        <p:txBody>
          <a:bodyPr lIns="0" tIns="0" rIns="0" bIns="0" rtlCol="0" anchor="t">
            <a:spAutoFit/>
          </a:bodyPr>
          <a:lstStyle/>
          <a:p>
            <a:pPr algn="l">
              <a:lnSpc>
                <a:spcPts val="3927"/>
              </a:lnSpc>
            </a:pPr>
            <a:r>
              <a:rPr lang="en-US" sz="2517" dirty="0">
                <a:solidFill>
                  <a:srgbClr val="000000"/>
                </a:solidFill>
                <a:latin typeface="DM Sans Bold"/>
              </a:rPr>
              <a:t>User-Centered Design</a:t>
            </a:r>
          </a:p>
          <a:p>
            <a:pPr algn="l">
              <a:lnSpc>
                <a:spcPts val="3927"/>
              </a:lnSpc>
            </a:pPr>
            <a:endParaRPr lang="en-US" sz="2517" dirty="0">
              <a:solidFill>
                <a:srgbClr val="000000"/>
              </a:solidFill>
              <a:latin typeface="DM Sans Bold"/>
            </a:endParaRPr>
          </a:p>
        </p:txBody>
      </p:sp>
      <p:sp>
        <p:nvSpPr>
          <p:cNvPr id="17" name="TextBox 17"/>
          <p:cNvSpPr txBox="1"/>
          <p:nvPr/>
        </p:nvSpPr>
        <p:spPr>
          <a:xfrm>
            <a:off x="7772400" y="6382541"/>
            <a:ext cx="4748354" cy="970759"/>
          </a:xfrm>
          <a:prstGeom prst="rect">
            <a:avLst/>
          </a:prstGeom>
        </p:spPr>
        <p:txBody>
          <a:bodyPr lIns="0" tIns="0" rIns="0" bIns="0" rtlCol="0" anchor="t">
            <a:spAutoFit/>
          </a:bodyPr>
          <a:lstStyle/>
          <a:p>
            <a:pPr algn="l">
              <a:lnSpc>
                <a:spcPts val="3926"/>
              </a:lnSpc>
            </a:pPr>
            <a:r>
              <a:rPr lang="en-US" sz="2517" dirty="0">
                <a:solidFill>
                  <a:srgbClr val="000000"/>
                </a:solidFill>
                <a:latin typeface="DM Sans Bold"/>
              </a:rPr>
              <a:t>Advanced Analysis</a:t>
            </a:r>
          </a:p>
          <a:p>
            <a:pPr algn="l">
              <a:lnSpc>
                <a:spcPts val="3926"/>
              </a:lnSpc>
            </a:pPr>
            <a:endParaRPr lang="en-US" sz="2517" dirty="0">
              <a:solidFill>
                <a:srgbClr val="000000"/>
              </a:solidFill>
              <a:latin typeface="DM Sans Bold"/>
            </a:endParaRPr>
          </a:p>
        </p:txBody>
      </p:sp>
      <p:sp>
        <p:nvSpPr>
          <p:cNvPr id="18" name="TextBox 18"/>
          <p:cNvSpPr txBox="1"/>
          <p:nvPr/>
        </p:nvSpPr>
        <p:spPr>
          <a:xfrm>
            <a:off x="13868400" y="5616041"/>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03</a:t>
            </a:r>
          </a:p>
        </p:txBody>
      </p:sp>
      <p:sp>
        <p:nvSpPr>
          <p:cNvPr id="19" name="TextBox 19"/>
          <p:cNvSpPr txBox="1"/>
          <p:nvPr/>
        </p:nvSpPr>
        <p:spPr>
          <a:xfrm>
            <a:off x="12496800" y="6419316"/>
            <a:ext cx="4138680" cy="457201"/>
          </a:xfrm>
          <a:prstGeom prst="rect">
            <a:avLst/>
          </a:prstGeom>
        </p:spPr>
        <p:txBody>
          <a:bodyPr lIns="0" tIns="0" rIns="0" bIns="0" rtlCol="0" anchor="t">
            <a:spAutoFit/>
          </a:bodyPr>
          <a:lstStyle/>
          <a:p>
            <a:pPr algn="l">
              <a:lnSpc>
                <a:spcPts val="3899"/>
              </a:lnSpc>
            </a:pPr>
            <a:r>
              <a:rPr lang="en-US" sz="2499" dirty="0">
                <a:solidFill>
                  <a:srgbClr val="000000"/>
                </a:solidFill>
                <a:latin typeface="DM Sans Bold"/>
              </a:rPr>
              <a:t>Engaging and Personalized</a:t>
            </a:r>
          </a:p>
        </p:txBody>
      </p:sp>
      <p:sp>
        <p:nvSpPr>
          <p:cNvPr id="20" name="Freeform 20"/>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Freeform 21"/>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2" name="Freeform 22"/>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3" name="Freeform 23"/>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24" name="Freeform 24"/>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5" name="Freeform 25"/>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26" name="Freeform 26"/>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27" name="Freeform 27"/>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386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9151571" y="48239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4011029"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4019826" y="4823914"/>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3" name="TextBox 13"/>
          <p:cNvSpPr txBox="1"/>
          <p:nvPr/>
        </p:nvSpPr>
        <p:spPr>
          <a:xfrm>
            <a:off x="4732501" y="2459889"/>
            <a:ext cx="8822997" cy="1177290"/>
          </a:xfrm>
          <a:prstGeom prst="rect">
            <a:avLst/>
          </a:prstGeom>
        </p:spPr>
        <p:txBody>
          <a:bodyPr lIns="0" tIns="0" rIns="0" bIns="0" rtlCol="0" anchor="t">
            <a:spAutoFit/>
          </a:bodyPr>
          <a:lstStyle/>
          <a:p>
            <a:pPr marL="0" lvl="1" indent="0" algn="ctr">
              <a:lnSpc>
                <a:spcPts val="8730"/>
              </a:lnSpc>
              <a:spcBef>
                <a:spcPct val="0"/>
              </a:spcBef>
            </a:pPr>
            <a:r>
              <a:rPr lang="en-US" sz="9000" dirty="0">
                <a:solidFill>
                  <a:srgbClr val="000000"/>
                </a:solidFill>
                <a:latin typeface="DM Sans Bold"/>
              </a:rPr>
              <a:t>Goals</a:t>
            </a:r>
          </a:p>
        </p:txBody>
      </p:sp>
      <p:sp>
        <p:nvSpPr>
          <p:cNvPr id="14" name="TextBox 14"/>
          <p:cNvSpPr txBox="1"/>
          <p:nvPr/>
        </p:nvSpPr>
        <p:spPr>
          <a:xfrm>
            <a:off x="3886200" y="5530849"/>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01</a:t>
            </a:r>
          </a:p>
        </p:txBody>
      </p:sp>
      <p:sp>
        <p:nvSpPr>
          <p:cNvPr id="15" name="TextBox 15"/>
          <p:cNvSpPr txBox="1"/>
          <p:nvPr/>
        </p:nvSpPr>
        <p:spPr>
          <a:xfrm>
            <a:off x="9004077" y="5530849"/>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02</a:t>
            </a:r>
          </a:p>
        </p:txBody>
      </p:sp>
      <p:sp>
        <p:nvSpPr>
          <p:cNvPr id="16" name="TextBox 16"/>
          <p:cNvSpPr txBox="1"/>
          <p:nvPr/>
        </p:nvSpPr>
        <p:spPr>
          <a:xfrm>
            <a:off x="2531768" y="6210300"/>
            <a:ext cx="4173832" cy="1418465"/>
          </a:xfrm>
          <a:prstGeom prst="rect">
            <a:avLst/>
          </a:prstGeom>
        </p:spPr>
        <p:txBody>
          <a:bodyPr lIns="0" tIns="0" rIns="0" bIns="0" rtlCol="0" anchor="t">
            <a:spAutoFit/>
          </a:bodyPr>
          <a:lstStyle/>
          <a:p>
            <a:pPr algn="l">
              <a:lnSpc>
                <a:spcPts val="3881"/>
              </a:lnSpc>
            </a:pPr>
            <a:r>
              <a:rPr lang="en-US" sz="2488" dirty="0">
                <a:solidFill>
                  <a:srgbClr val="000000"/>
                </a:solidFill>
                <a:latin typeface="DM Sans"/>
              </a:rPr>
              <a:t>Develop a Recommendation System.</a:t>
            </a:r>
          </a:p>
          <a:p>
            <a:pPr algn="l">
              <a:lnSpc>
                <a:spcPts val="3413"/>
              </a:lnSpc>
            </a:pPr>
            <a:endParaRPr lang="en-US" sz="2488" dirty="0">
              <a:solidFill>
                <a:srgbClr val="000000"/>
              </a:solidFill>
              <a:latin typeface="DM Sans"/>
            </a:endParaRPr>
          </a:p>
        </p:txBody>
      </p:sp>
      <p:sp>
        <p:nvSpPr>
          <p:cNvPr id="17" name="TextBox 17"/>
          <p:cNvSpPr txBox="1"/>
          <p:nvPr/>
        </p:nvSpPr>
        <p:spPr>
          <a:xfrm>
            <a:off x="7772400" y="6300950"/>
            <a:ext cx="3956188" cy="442750"/>
          </a:xfrm>
          <a:prstGeom prst="rect">
            <a:avLst/>
          </a:prstGeom>
        </p:spPr>
        <p:txBody>
          <a:bodyPr lIns="0" tIns="0" rIns="0" bIns="0" rtlCol="0" anchor="t">
            <a:spAutoFit/>
          </a:bodyPr>
          <a:lstStyle/>
          <a:p>
            <a:pPr algn="l">
              <a:lnSpc>
                <a:spcPts val="3699"/>
              </a:lnSpc>
            </a:pPr>
            <a:r>
              <a:rPr lang="en-US" sz="2371" dirty="0">
                <a:solidFill>
                  <a:srgbClr val="000000"/>
                </a:solidFill>
                <a:latin typeface="DM Sans"/>
              </a:rPr>
              <a:t>Create a Chatbot Interface</a:t>
            </a:r>
          </a:p>
        </p:txBody>
      </p:sp>
      <p:sp>
        <p:nvSpPr>
          <p:cNvPr id="18" name="TextBox 18"/>
          <p:cNvSpPr txBox="1"/>
          <p:nvPr/>
        </p:nvSpPr>
        <p:spPr>
          <a:xfrm>
            <a:off x="13868400" y="5530849"/>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03</a:t>
            </a:r>
          </a:p>
        </p:txBody>
      </p:sp>
      <p:sp>
        <p:nvSpPr>
          <p:cNvPr id="19" name="TextBox 19"/>
          <p:cNvSpPr txBox="1"/>
          <p:nvPr/>
        </p:nvSpPr>
        <p:spPr>
          <a:xfrm>
            <a:off x="12573000" y="6358835"/>
            <a:ext cx="3626480" cy="918265"/>
          </a:xfrm>
          <a:prstGeom prst="rect">
            <a:avLst/>
          </a:prstGeom>
        </p:spPr>
        <p:txBody>
          <a:bodyPr wrap="square" lIns="0" tIns="0" rIns="0" bIns="0" rtlCol="0" anchor="t">
            <a:spAutoFit/>
          </a:bodyPr>
          <a:lstStyle/>
          <a:p>
            <a:pPr algn="l">
              <a:lnSpc>
                <a:spcPts val="3743"/>
              </a:lnSpc>
            </a:pPr>
            <a:r>
              <a:rPr lang="en-US" sz="2399" dirty="0">
                <a:solidFill>
                  <a:srgbClr val="000000"/>
                </a:solidFill>
                <a:latin typeface="DM Sans"/>
              </a:rPr>
              <a:t>Provide Developer Tools to Get Insights</a:t>
            </a:r>
          </a:p>
        </p:txBody>
      </p:sp>
      <p:sp>
        <p:nvSpPr>
          <p:cNvPr id="20" name="Freeform 20"/>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Freeform 21"/>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2" name="Freeform 22"/>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3" name="Freeform 23"/>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24" name="Freeform 24"/>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5" name="Freeform 25"/>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26" name="Freeform 26"/>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27" name="Freeform 27"/>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0210800" y="5095081"/>
            <a:ext cx="2558440" cy="2410619"/>
          </a:xfrm>
          <a:custGeom>
            <a:avLst/>
            <a:gdLst/>
            <a:ahLst/>
            <a:cxnLst/>
            <a:rect l="l" t="t" r="r" b="b"/>
            <a:pathLst>
              <a:path w="2558440" h="2410619">
                <a:moveTo>
                  <a:pt x="0" y="0"/>
                </a:moveTo>
                <a:lnTo>
                  <a:pt x="2558440" y="0"/>
                </a:lnTo>
                <a:lnTo>
                  <a:pt x="2558440" y="2410619"/>
                </a:lnTo>
                <a:lnTo>
                  <a:pt x="0" y="2410619"/>
                </a:lnTo>
                <a:lnTo>
                  <a:pt x="0" y="0"/>
                </a:lnTo>
                <a:close/>
              </a:path>
            </a:pathLst>
          </a:custGeom>
          <a:blipFill>
            <a:blip r:embed="rId3"/>
            <a:stretch>
              <a:fillRect/>
            </a:stretch>
          </a:blipFill>
        </p:spPr>
        <p:txBody>
          <a:bodyPr/>
          <a:lstStyle/>
          <a:p>
            <a:endParaRPr lang="en-US"/>
          </a:p>
        </p:txBody>
      </p:sp>
      <p:sp>
        <p:nvSpPr>
          <p:cNvPr id="4" name="Freeform 4"/>
          <p:cNvSpPr/>
          <p:nvPr/>
        </p:nvSpPr>
        <p:spPr>
          <a:xfrm>
            <a:off x="5181600" y="4914900"/>
            <a:ext cx="2764839" cy="2715319"/>
          </a:xfrm>
          <a:custGeom>
            <a:avLst/>
            <a:gdLst/>
            <a:ahLst/>
            <a:cxnLst/>
            <a:rect l="l" t="t" r="r" b="b"/>
            <a:pathLst>
              <a:path w="2764839" h="2715319">
                <a:moveTo>
                  <a:pt x="0" y="0"/>
                </a:moveTo>
                <a:lnTo>
                  <a:pt x="2764839" y="0"/>
                </a:lnTo>
                <a:lnTo>
                  <a:pt x="2764839" y="2715319"/>
                </a:lnTo>
                <a:lnTo>
                  <a:pt x="0" y="2715319"/>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243532" y="383346"/>
            <a:ext cx="15800937" cy="1177290"/>
          </a:xfrm>
          <a:prstGeom prst="rect">
            <a:avLst/>
          </a:prstGeom>
        </p:spPr>
        <p:txBody>
          <a:bodyPr lIns="0" tIns="0" rIns="0" bIns="0" rtlCol="0" anchor="t">
            <a:spAutoFit/>
          </a:bodyPr>
          <a:lstStyle/>
          <a:p>
            <a:pPr algn="ctr">
              <a:lnSpc>
                <a:spcPts val="8730"/>
              </a:lnSpc>
            </a:pPr>
            <a:r>
              <a:rPr lang="en-US" sz="9000" dirty="0">
                <a:solidFill>
                  <a:srgbClr val="000000"/>
                </a:solidFill>
                <a:latin typeface="DM Sans Bold"/>
              </a:rPr>
              <a:t>Data Sources</a:t>
            </a:r>
          </a:p>
        </p:txBody>
      </p:sp>
      <p:sp>
        <p:nvSpPr>
          <p:cNvPr id="6" name="Freeform 6"/>
          <p:cNvSpPr/>
          <p:nvPr/>
        </p:nvSpPr>
        <p:spPr>
          <a:xfrm rot="3018453">
            <a:off x="6973866" y="1288010"/>
            <a:ext cx="1274290" cy="3809018"/>
          </a:xfrm>
          <a:custGeom>
            <a:avLst/>
            <a:gdLst/>
            <a:ahLst/>
            <a:cxnLst/>
            <a:rect l="l" t="t" r="r" b="b"/>
            <a:pathLst>
              <a:path w="1274290" h="3809018">
                <a:moveTo>
                  <a:pt x="0" y="0"/>
                </a:moveTo>
                <a:lnTo>
                  <a:pt x="1274290" y="0"/>
                </a:lnTo>
                <a:lnTo>
                  <a:pt x="1274290" y="3809018"/>
                </a:lnTo>
                <a:lnTo>
                  <a:pt x="0" y="3809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8326067" y="2907886"/>
            <a:ext cx="1274290" cy="3809018"/>
          </a:xfrm>
          <a:custGeom>
            <a:avLst/>
            <a:gdLst/>
            <a:ahLst/>
            <a:cxnLst/>
            <a:rect l="l" t="t" r="r" b="b"/>
            <a:pathLst>
              <a:path w="1274290" h="3809018">
                <a:moveTo>
                  <a:pt x="0" y="0"/>
                </a:moveTo>
                <a:lnTo>
                  <a:pt x="1274290" y="0"/>
                </a:lnTo>
                <a:lnTo>
                  <a:pt x="1274290" y="3809018"/>
                </a:lnTo>
                <a:lnTo>
                  <a:pt x="0" y="3809018"/>
                </a:lnTo>
                <a:lnTo>
                  <a:pt x="0" y="0"/>
                </a:lnTo>
                <a:close/>
              </a:path>
            </a:pathLst>
          </a:custGeom>
          <a:blipFill>
            <a:blip r:embed="rId5">
              <a:extLst>
                <a:ext uri="{96DAC541-7B7A-43D3-8B79-37D633B846F1}">
                  <asvg:svgBlip xmlns:asvg="http://schemas.microsoft.com/office/drawing/2016/SVG/main" r:embed="rId6"/>
                </a:ext>
              </a:extLst>
            </a:blip>
            <a:stretch>
              <a:fillRect l="-107597" t="-107597" r="-107597" b="-107597"/>
            </a:stretch>
          </a:blipFill>
        </p:spPr>
        <p:txBody>
          <a:bodyPr/>
          <a:lstStyle/>
          <a:p>
            <a:endParaRPr lang="en-US"/>
          </a:p>
        </p:txBody>
      </p:sp>
      <p:sp>
        <p:nvSpPr>
          <p:cNvPr id="8" name="Freeform 8"/>
          <p:cNvSpPr/>
          <p:nvPr/>
        </p:nvSpPr>
        <p:spPr>
          <a:xfrm rot="-2813443" flipH="1">
            <a:off x="9853558" y="1345517"/>
            <a:ext cx="1297858" cy="3879468"/>
          </a:xfrm>
          <a:custGeom>
            <a:avLst/>
            <a:gdLst/>
            <a:ahLst/>
            <a:cxnLst/>
            <a:rect l="l" t="t" r="r" b="b"/>
            <a:pathLst>
              <a:path w="1297858" h="3879468">
                <a:moveTo>
                  <a:pt x="1297859" y="0"/>
                </a:moveTo>
                <a:lnTo>
                  <a:pt x="0" y="0"/>
                </a:lnTo>
                <a:lnTo>
                  <a:pt x="0" y="3879468"/>
                </a:lnTo>
                <a:lnTo>
                  <a:pt x="1297859" y="3879468"/>
                </a:lnTo>
                <a:lnTo>
                  <a:pt x="129785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4800600" y="7581900"/>
            <a:ext cx="3474391" cy="87421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rPr>
              <a:t>Steam API</a:t>
            </a:r>
          </a:p>
        </p:txBody>
      </p:sp>
      <p:sp>
        <p:nvSpPr>
          <p:cNvPr id="10" name="TextBox 10"/>
          <p:cNvSpPr txBox="1"/>
          <p:nvPr/>
        </p:nvSpPr>
        <p:spPr>
          <a:xfrm>
            <a:off x="8925549" y="7545886"/>
            <a:ext cx="5323851" cy="874214"/>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Canva Sans Bold"/>
              </a:rPr>
              <a:t>SteamSpy</a:t>
            </a:r>
            <a:r>
              <a:rPr lang="en-US" sz="5199" dirty="0">
                <a:solidFill>
                  <a:srgbClr val="000000"/>
                </a:solidFill>
                <a:latin typeface="Canva Sans Bold"/>
              </a:rPr>
              <a:t> API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8659015" y="2345718"/>
            <a:ext cx="8485985" cy="2282228"/>
          </a:xfrm>
          <a:prstGeom prst="rect">
            <a:avLst/>
          </a:prstGeom>
        </p:spPr>
        <p:txBody>
          <a:bodyPr wrap="square" lIns="0" tIns="0" rIns="0" bIns="0" rtlCol="0" anchor="t">
            <a:spAutoFit/>
          </a:bodyPr>
          <a:lstStyle/>
          <a:p>
            <a:pPr algn="l">
              <a:lnSpc>
                <a:spcPts val="8730"/>
              </a:lnSpc>
            </a:pPr>
            <a:r>
              <a:rPr lang="en-US" sz="9000" dirty="0">
                <a:solidFill>
                  <a:srgbClr val="000000"/>
                </a:solidFill>
                <a:latin typeface="DM Sans Bold"/>
              </a:rPr>
              <a:t>Data Understanding</a:t>
            </a:r>
          </a:p>
        </p:txBody>
      </p:sp>
      <p:sp>
        <p:nvSpPr>
          <p:cNvPr id="6" name="TextBox 6"/>
          <p:cNvSpPr txBox="1"/>
          <p:nvPr/>
        </p:nvSpPr>
        <p:spPr>
          <a:xfrm>
            <a:off x="7982497" y="4941548"/>
            <a:ext cx="9792947" cy="2600199"/>
          </a:xfrm>
          <a:prstGeom prst="rect">
            <a:avLst/>
          </a:prstGeom>
        </p:spPr>
        <p:txBody>
          <a:bodyPr lIns="0" tIns="0" rIns="0" bIns="0" rtlCol="0" anchor="t">
            <a:spAutoFit/>
          </a:bodyPr>
          <a:lstStyle/>
          <a:p>
            <a:pPr algn="l">
              <a:lnSpc>
                <a:spcPts val="3430"/>
              </a:lnSpc>
            </a:pPr>
            <a:r>
              <a:rPr lang="en-US" sz="2541" spc="152" dirty="0">
                <a:solidFill>
                  <a:srgbClr val="000000"/>
                </a:solidFill>
                <a:latin typeface="DM Sans"/>
              </a:rPr>
              <a:t>Each app in Steam store have a unique ID, although some apps might have the same name, they could never have the same app ID.</a:t>
            </a:r>
          </a:p>
          <a:p>
            <a:pPr algn="l">
              <a:lnSpc>
                <a:spcPts val="3430"/>
              </a:lnSpc>
            </a:pPr>
            <a:endParaRPr lang="en-US" sz="2541" spc="152" dirty="0">
              <a:solidFill>
                <a:srgbClr val="000000"/>
              </a:solidFill>
              <a:latin typeface="DM Sans"/>
            </a:endParaRPr>
          </a:p>
          <a:p>
            <a:pPr marL="0" lvl="0" indent="0" algn="l">
              <a:lnSpc>
                <a:spcPts val="3430"/>
              </a:lnSpc>
              <a:spcBef>
                <a:spcPct val="0"/>
              </a:spcBef>
            </a:pPr>
            <a:r>
              <a:rPr lang="en-US" sz="2541" spc="152" dirty="0">
                <a:solidFill>
                  <a:srgbClr val="000000"/>
                </a:solidFill>
                <a:latin typeface="DM Sans"/>
              </a:rPr>
              <a:t>This will be very helpful in identifying apps, and will eventually help us merge our data tables.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2013860" y="2388605"/>
            <a:ext cx="4925318" cy="5970082"/>
          </a:xfrm>
          <a:custGeom>
            <a:avLst/>
            <a:gdLst/>
            <a:ahLst/>
            <a:cxnLst/>
            <a:rect l="l" t="t" r="r" b="b"/>
            <a:pathLst>
              <a:path w="4925318" h="5970082">
                <a:moveTo>
                  <a:pt x="0" y="0"/>
                </a:moveTo>
                <a:lnTo>
                  <a:pt x="4925318" y="0"/>
                </a:lnTo>
                <a:lnTo>
                  <a:pt x="4925318" y="5970082"/>
                </a:lnTo>
                <a:lnTo>
                  <a:pt x="0" y="5970082"/>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504950" y="2345718"/>
            <a:ext cx="8317618" cy="2282228"/>
          </a:xfrm>
          <a:prstGeom prst="rect">
            <a:avLst/>
          </a:prstGeom>
        </p:spPr>
        <p:txBody>
          <a:bodyPr lIns="0" tIns="0" rIns="0" bIns="0" rtlCol="0" anchor="t">
            <a:spAutoFit/>
          </a:bodyPr>
          <a:lstStyle/>
          <a:p>
            <a:pPr algn="l">
              <a:lnSpc>
                <a:spcPts val="8730"/>
              </a:lnSpc>
            </a:pPr>
            <a:r>
              <a:rPr lang="en-US" sz="9000" dirty="0">
                <a:solidFill>
                  <a:srgbClr val="000000"/>
                </a:solidFill>
                <a:latin typeface="DM Sans Bold"/>
              </a:rPr>
              <a:t>Data Collecting</a:t>
            </a:r>
          </a:p>
        </p:txBody>
      </p:sp>
      <p:sp>
        <p:nvSpPr>
          <p:cNvPr id="6" name="TextBox 6"/>
          <p:cNvSpPr txBox="1"/>
          <p:nvPr/>
        </p:nvSpPr>
        <p:spPr>
          <a:xfrm>
            <a:off x="1504950" y="4788507"/>
            <a:ext cx="7707571" cy="2712666"/>
          </a:xfrm>
          <a:prstGeom prst="rect">
            <a:avLst/>
          </a:prstGeom>
        </p:spPr>
        <p:txBody>
          <a:bodyPr lIns="0" tIns="0" rIns="0" bIns="0" rtlCol="0" anchor="t">
            <a:spAutoFit/>
          </a:bodyPr>
          <a:lstStyle/>
          <a:p>
            <a:pPr marL="626104" lvl="1" indent="-313052" algn="l">
              <a:lnSpc>
                <a:spcPts val="3914"/>
              </a:lnSpc>
              <a:buFont typeface="Arial"/>
              <a:buChar char="•"/>
            </a:pPr>
            <a:r>
              <a:rPr lang="en-US" sz="2899" spc="173" dirty="0">
                <a:solidFill>
                  <a:srgbClr val="000000"/>
                </a:solidFill>
                <a:latin typeface="DM Sans Bold"/>
              </a:rPr>
              <a:t>Retrieving all the data at once might not be a good idea</a:t>
            </a:r>
          </a:p>
          <a:p>
            <a:pPr marL="313052" lvl="1" algn="l">
              <a:lnSpc>
                <a:spcPts val="3914"/>
              </a:lnSpc>
            </a:pPr>
            <a:endParaRPr lang="en-US" sz="2899" spc="173" dirty="0">
              <a:solidFill>
                <a:srgbClr val="000000"/>
              </a:solidFill>
              <a:latin typeface="DM Sans Bold"/>
            </a:endParaRPr>
          </a:p>
          <a:p>
            <a:pPr algn="l">
              <a:lnSpc>
                <a:spcPts val="2699"/>
              </a:lnSpc>
            </a:pPr>
            <a:endParaRPr lang="en-US" sz="2899" spc="173" dirty="0">
              <a:solidFill>
                <a:srgbClr val="000000"/>
              </a:solidFill>
              <a:latin typeface="DM Sans Bold"/>
            </a:endParaRPr>
          </a:p>
          <a:p>
            <a:pPr marL="626104" lvl="1" indent="-313052" algn="l">
              <a:lnSpc>
                <a:spcPts val="3914"/>
              </a:lnSpc>
              <a:buFont typeface="Arial"/>
              <a:buChar char="•"/>
            </a:pPr>
            <a:r>
              <a:rPr lang="en-US" sz="2899" spc="173" dirty="0">
                <a:solidFill>
                  <a:srgbClr val="000000"/>
                </a:solidFill>
                <a:latin typeface="DM Sans Bold"/>
              </a:rPr>
              <a:t>Download the data in batches</a:t>
            </a:r>
          </a:p>
          <a:p>
            <a:pPr algn="l">
              <a:lnSpc>
                <a:spcPts val="2699"/>
              </a:lnSpc>
            </a:pPr>
            <a:endParaRPr lang="en-US" sz="2899" spc="173" dirty="0">
              <a:solidFill>
                <a:srgbClr val="000000"/>
              </a:solidFill>
              <a:latin typeface="DM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545</Words>
  <Application>Microsoft Office PowerPoint</Application>
  <PresentationFormat>Custom</PresentationFormat>
  <Paragraphs>92</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Canva Sans</vt:lpstr>
      <vt:lpstr>DM Sans Bold</vt:lpstr>
      <vt:lpstr>Calibri</vt:lpstr>
      <vt:lpstr>Canva Sans Bold</vt:lpstr>
      <vt:lpstr>DM Sans Medium</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cp:lastModifiedBy>Wa'el Walid Zakaria Siam</cp:lastModifiedBy>
  <cp:revision>13</cp:revision>
  <dcterms:created xsi:type="dcterms:W3CDTF">2006-08-16T00:00:00Z</dcterms:created>
  <dcterms:modified xsi:type="dcterms:W3CDTF">2025-01-04T15:34:56Z</dcterms:modified>
  <dc:identifier>DAGFxkKjZvA</dc:identifier>
</cp:coreProperties>
</file>